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
  </p:notesMasterIdLst>
  <p:handoutMasterIdLst>
    <p:handoutMasterId r:id="rId29"/>
  </p:handoutMasterIdLst>
  <p:sldIdLst>
    <p:sldId id="298" r:id="rId3"/>
    <p:sldId id="257" r:id="rId4"/>
    <p:sldId id="515" r:id="rId5"/>
    <p:sldId id="506" r:id="rId6"/>
    <p:sldId id="546" r:id="rId7"/>
    <p:sldId id="450" r:id="rId8"/>
    <p:sldId id="664" r:id="rId10"/>
    <p:sldId id="663" r:id="rId11"/>
    <p:sldId id="666" r:id="rId12"/>
    <p:sldId id="665" r:id="rId13"/>
    <p:sldId id="667" r:id="rId14"/>
    <p:sldId id="599" r:id="rId15"/>
    <p:sldId id="668" r:id="rId16"/>
    <p:sldId id="518" r:id="rId17"/>
    <p:sldId id="547" r:id="rId18"/>
    <p:sldId id="520" r:id="rId19"/>
    <p:sldId id="669" r:id="rId20"/>
    <p:sldId id="670" r:id="rId21"/>
    <p:sldId id="671" r:id="rId22"/>
    <p:sldId id="672" r:id="rId23"/>
    <p:sldId id="679" r:id="rId24"/>
    <p:sldId id="680" r:id="rId25"/>
    <p:sldId id="681" r:id="rId26"/>
    <p:sldId id="682" r:id="rId27"/>
    <p:sldId id="582" r:id="rId28"/>
  </p:sldIdLst>
  <p:sldSz cx="10080625" cy="7560945"/>
  <p:notesSz cx="6858000" cy="9144000"/>
  <p:defaultTextStyle>
    <a:defPPr>
      <a:defRPr lang="zh-CN"/>
    </a:defPPr>
    <a:lvl1pPr algn="l" defTabSz="1005840" rtl="0" fontAlgn="base">
      <a:spcBef>
        <a:spcPct val="0"/>
      </a:spcBef>
      <a:spcAft>
        <a:spcPct val="0"/>
      </a:spcAft>
      <a:defRPr sz="2000" kern="1200">
        <a:solidFill>
          <a:schemeClr val="tx1"/>
        </a:solidFill>
        <a:latin typeface="Calibri" panose="020F0502020204030204" pitchFamily="34" charset="0"/>
        <a:ea typeface="SimSun" pitchFamily="2" charset="-122"/>
        <a:cs typeface="+mn-cs"/>
      </a:defRPr>
    </a:lvl1pPr>
    <a:lvl2pPr marL="502920" indent="-45720" algn="l" defTabSz="1005840" rtl="0" fontAlgn="base">
      <a:spcBef>
        <a:spcPct val="0"/>
      </a:spcBef>
      <a:spcAft>
        <a:spcPct val="0"/>
      </a:spcAft>
      <a:defRPr sz="2000" kern="1200">
        <a:solidFill>
          <a:schemeClr val="tx1"/>
        </a:solidFill>
        <a:latin typeface="Calibri" panose="020F0502020204030204" pitchFamily="34" charset="0"/>
        <a:ea typeface="SimSun" pitchFamily="2" charset="-122"/>
        <a:cs typeface="+mn-cs"/>
      </a:defRPr>
    </a:lvl2pPr>
    <a:lvl3pPr marL="1006475" indent="-92075" algn="l" defTabSz="1005840" rtl="0" fontAlgn="base">
      <a:spcBef>
        <a:spcPct val="0"/>
      </a:spcBef>
      <a:spcAft>
        <a:spcPct val="0"/>
      </a:spcAft>
      <a:defRPr sz="2000" kern="1200">
        <a:solidFill>
          <a:schemeClr val="tx1"/>
        </a:solidFill>
        <a:latin typeface="Calibri" panose="020F0502020204030204" pitchFamily="34" charset="0"/>
        <a:ea typeface="SimSun" pitchFamily="2" charset="-122"/>
        <a:cs typeface="+mn-cs"/>
      </a:defRPr>
    </a:lvl3pPr>
    <a:lvl4pPr marL="1511300" indent="-139700" algn="l" defTabSz="1005840" rtl="0" fontAlgn="base">
      <a:spcBef>
        <a:spcPct val="0"/>
      </a:spcBef>
      <a:spcAft>
        <a:spcPct val="0"/>
      </a:spcAft>
      <a:defRPr sz="2000" kern="1200">
        <a:solidFill>
          <a:schemeClr val="tx1"/>
        </a:solidFill>
        <a:latin typeface="Calibri" panose="020F0502020204030204" pitchFamily="34" charset="0"/>
        <a:ea typeface="SimSun" pitchFamily="2" charset="-122"/>
        <a:cs typeface="+mn-cs"/>
      </a:defRPr>
    </a:lvl4pPr>
    <a:lvl5pPr marL="2014220" indent="-185420" algn="l" defTabSz="1005840" rtl="0" fontAlgn="base">
      <a:spcBef>
        <a:spcPct val="0"/>
      </a:spcBef>
      <a:spcAft>
        <a:spcPct val="0"/>
      </a:spcAft>
      <a:defRPr sz="2000" kern="1200">
        <a:solidFill>
          <a:schemeClr val="tx1"/>
        </a:solidFill>
        <a:latin typeface="Calibri" panose="020F0502020204030204" pitchFamily="34" charset="0"/>
        <a:ea typeface="SimSun" pitchFamily="2" charset="-122"/>
        <a:cs typeface="+mn-cs"/>
      </a:defRPr>
    </a:lvl5pPr>
    <a:lvl6pPr marL="2285365" algn="l" defTabSz="913765" rtl="0" eaLnBrk="1" latinLnBrk="0" hangingPunct="1">
      <a:defRPr sz="2000" kern="1200">
        <a:solidFill>
          <a:schemeClr val="tx1"/>
        </a:solidFill>
        <a:latin typeface="Calibri" panose="020F0502020204030204" pitchFamily="34" charset="0"/>
        <a:ea typeface="SimSun" pitchFamily="2" charset="-122"/>
        <a:cs typeface="+mn-cs"/>
      </a:defRPr>
    </a:lvl6pPr>
    <a:lvl7pPr marL="2742565" algn="l" defTabSz="913765" rtl="0" eaLnBrk="1" latinLnBrk="0" hangingPunct="1">
      <a:defRPr sz="2000" kern="1200">
        <a:solidFill>
          <a:schemeClr val="tx1"/>
        </a:solidFill>
        <a:latin typeface="Calibri" panose="020F0502020204030204" pitchFamily="34" charset="0"/>
        <a:ea typeface="SimSun" pitchFamily="2" charset="-122"/>
        <a:cs typeface="+mn-cs"/>
      </a:defRPr>
    </a:lvl7pPr>
    <a:lvl8pPr marL="3199765" algn="l" defTabSz="913765" rtl="0" eaLnBrk="1" latinLnBrk="0" hangingPunct="1">
      <a:defRPr sz="2000" kern="1200">
        <a:solidFill>
          <a:schemeClr val="tx1"/>
        </a:solidFill>
        <a:latin typeface="Calibri" panose="020F0502020204030204" pitchFamily="34" charset="0"/>
        <a:ea typeface="SimSun" pitchFamily="2" charset="-122"/>
        <a:cs typeface="+mn-cs"/>
      </a:defRPr>
    </a:lvl8pPr>
    <a:lvl9pPr marL="3656965" algn="l" defTabSz="913765" rtl="0" eaLnBrk="1" latinLnBrk="0" hangingPunct="1">
      <a:defRPr sz="2000" kern="1200">
        <a:solidFill>
          <a:schemeClr val="tx1"/>
        </a:solidFill>
        <a:latin typeface="Calibri" panose="020F0502020204030204" pitchFamily="34" charset="0"/>
        <a:ea typeface="SimSun"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pengcheng" initials="h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D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70588" autoAdjust="0"/>
  </p:normalViewPr>
  <p:slideViewPr>
    <p:cSldViewPr>
      <p:cViewPr varScale="1">
        <p:scale>
          <a:sx n="43" d="100"/>
          <a:sy n="43" d="100"/>
        </p:scale>
        <p:origin x="1724" y="48"/>
      </p:cViewPr>
      <p:guideLst>
        <p:guide orient="horz" pos="2346"/>
        <p:guide pos="32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2866DE-7C12-4D05-AD90-B94E6C64B02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43067B5-F3B4-406F-B88F-77962ACD5D59}"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E1A5C-BE43-4D57-8A6C-3976265877A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D46252-80E9-4F63-87DF-8D44F4E69752}"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1128395" rtl="0" eaLnBrk="1" latinLnBrk="0" hangingPunct="1">
      <a:defRPr sz="1500" kern="1200">
        <a:solidFill>
          <a:schemeClr val="tx1"/>
        </a:solidFill>
        <a:latin typeface="+mn-lt"/>
        <a:ea typeface="+mn-ea"/>
        <a:cs typeface="+mn-cs"/>
      </a:defRPr>
    </a:lvl1pPr>
    <a:lvl2pPr marL="564515" algn="l" defTabSz="1128395" rtl="0" eaLnBrk="1" latinLnBrk="0" hangingPunct="1">
      <a:defRPr sz="1500" kern="1200">
        <a:solidFill>
          <a:schemeClr val="tx1"/>
        </a:solidFill>
        <a:latin typeface="+mn-lt"/>
        <a:ea typeface="+mn-ea"/>
        <a:cs typeface="+mn-cs"/>
      </a:defRPr>
    </a:lvl2pPr>
    <a:lvl3pPr marL="1129030" algn="l" defTabSz="1128395" rtl="0" eaLnBrk="1" latinLnBrk="0" hangingPunct="1">
      <a:defRPr sz="1500" kern="1200">
        <a:solidFill>
          <a:schemeClr val="tx1"/>
        </a:solidFill>
        <a:latin typeface="+mn-lt"/>
        <a:ea typeface="+mn-ea"/>
        <a:cs typeface="+mn-cs"/>
      </a:defRPr>
    </a:lvl3pPr>
    <a:lvl4pPr marL="1693545" algn="l" defTabSz="1128395" rtl="0" eaLnBrk="1" latinLnBrk="0" hangingPunct="1">
      <a:defRPr sz="1500" kern="1200">
        <a:solidFill>
          <a:schemeClr val="tx1"/>
        </a:solidFill>
        <a:latin typeface="+mn-lt"/>
        <a:ea typeface="+mn-ea"/>
        <a:cs typeface="+mn-cs"/>
      </a:defRPr>
    </a:lvl4pPr>
    <a:lvl5pPr marL="2258060" algn="l" defTabSz="1128395" rtl="0" eaLnBrk="1" latinLnBrk="0" hangingPunct="1">
      <a:defRPr sz="1500" kern="1200">
        <a:solidFill>
          <a:schemeClr val="tx1"/>
        </a:solidFill>
        <a:latin typeface="+mn-lt"/>
        <a:ea typeface="+mn-ea"/>
        <a:cs typeface="+mn-cs"/>
      </a:defRPr>
    </a:lvl5pPr>
    <a:lvl6pPr marL="2822575" algn="l" defTabSz="1128395" rtl="0" eaLnBrk="1" latinLnBrk="0" hangingPunct="1">
      <a:defRPr sz="1500" kern="1200">
        <a:solidFill>
          <a:schemeClr val="tx1"/>
        </a:solidFill>
        <a:latin typeface="+mn-lt"/>
        <a:ea typeface="+mn-ea"/>
        <a:cs typeface="+mn-cs"/>
      </a:defRPr>
    </a:lvl6pPr>
    <a:lvl7pPr marL="3387090" algn="l" defTabSz="1128395" rtl="0" eaLnBrk="1" latinLnBrk="0" hangingPunct="1">
      <a:defRPr sz="1500" kern="1200">
        <a:solidFill>
          <a:schemeClr val="tx1"/>
        </a:solidFill>
        <a:latin typeface="+mn-lt"/>
        <a:ea typeface="+mn-ea"/>
        <a:cs typeface="+mn-cs"/>
      </a:defRPr>
    </a:lvl7pPr>
    <a:lvl8pPr marL="3951605" algn="l" defTabSz="1128395" rtl="0" eaLnBrk="1" latinLnBrk="0" hangingPunct="1">
      <a:defRPr sz="1500" kern="1200">
        <a:solidFill>
          <a:schemeClr val="tx1"/>
        </a:solidFill>
        <a:latin typeface="+mn-lt"/>
        <a:ea typeface="+mn-ea"/>
        <a:cs typeface="+mn-cs"/>
      </a:defRPr>
    </a:lvl8pPr>
    <a:lvl9pPr marL="4516120" algn="l" defTabSz="1128395"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Lambda 架构典型数据流程是 (http://lambda-architecture.net/)：</a:t>
            </a:r>
            <a:endParaRPr lang="zh-CN" altLang="en-US" dirty="0"/>
          </a:p>
          <a:p>
            <a:r>
              <a:rPr lang="zh-CN" altLang="en-US" dirty="0"/>
              <a:t>所有的数据需要分别写入批处理层和流处理层；</a:t>
            </a:r>
            <a:endParaRPr lang="zh-CN" altLang="en-US" dirty="0"/>
          </a:p>
          <a:p>
            <a:r>
              <a:rPr lang="zh-CN" altLang="en-US" dirty="0"/>
              <a:t>批处理层两个职责：(i) 管理 master dataset (存储不可变、追加写的全量数据)，(ii) 预计算 batch view；</a:t>
            </a:r>
            <a:endParaRPr lang="zh-CN" altLang="en-US" dirty="0"/>
          </a:p>
          <a:p>
            <a:r>
              <a:rPr lang="zh-CN" altLang="en-US" dirty="0"/>
              <a:t>服务层对 batch view 建立索引，以支持低延迟、ad-hoc 方式查询 view；</a:t>
            </a:r>
            <a:endParaRPr lang="zh-CN" altLang="en-US" dirty="0"/>
          </a:p>
          <a:p>
            <a:r>
              <a:rPr lang="zh-CN" altLang="en-US" dirty="0"/>
              <a:t>流计算层作为速度层，对实时数据计算近似的 real-time view，作为高延迟 batch view 的补偿快速视图；</a:t>
            </a:r>
            <a:endParaRPr lang="zh-CN" altLang="en-US" dirty="0"/>
          </a:p>
          <a:p>
            <a:r>
              <a:rPr lang="zh-CN" altLang="en-US" dirty="0"/>
              <a:t>所有的查询需要合并 batch view 和 real-time view；</a:t>
            </a:r>
            <a:endParaRPr lang="zh-CN" altLang="en-US" dirty="0"/>
          </a:p>
          <a:p>
            <a:endParaRPr lang="zh-CN" altLang="en-US" dirty="0"/>
          </a:p>
          <a:p>
            <a:r>
              <a:rPr lang="zh-CN" altLang="en-US" dirty="0"/>
              <a:t>如上图所示，Lambda Architecture由batch layer、speed layer、serving layer组成。在输入端集中接收数据，并拷贝数据，分别导入到batch layer和 speed layer。</a:t>
            </a:r>
            <a:endParaRPr lang="zh-CN" altLang="en-US" dirty="0"/>
          </a:p>
          <a:p>
            <a:r>
              <a:rPr lang="zh-CN" altLang="en-US" dirty="0"/>
              <a:t>Batch Layer</a:t>
            </a:r>
            <a:endParaRPr lang="zh-CN" altLang="en-US" dirty="0"/>
          </a:p>
          <a:p>
            <a:r>
              <a:rPr lang="zh-CN" altLang="en-US" dirty="0"/>
              <a:t>Batch layer的职责是保证数据处理的准确性和可靠性。</a:t>
            </a:r>
            <a:endParaRPr lang="zh-CN" altLang="en-US" dirty="0"/>
          </a:p>
          <a:p>
            <a:r>
              <a:rPr lang="zh-CN" altLang="en-US" dirty="0"/>
              <a:t>Batch layer首先把数据以其原始格式存储在HDFS上，以加强系统的可靠性。然后，利用Hadoop MapReduce作业对数据进行处理，并将结果保存起来（这种处理之后的数据称之为batch view）。Hadoop作业具有很好鲁棒性，在运行过程中出现各种异常时都不会损失数据。对于存储系统来说，这种批处理方式只需要随机读、追加写，不需要处理随机写、加锁、数据一致性等问题，因此大大简化了存储系统的设计。但是batch layer对数据处理的延迟是很大的，通常是几个小时到几天。</a:t>
            </a:r>
            <a:endParaRPr lang="zh-CN" altLang="en-US" dirty="0"/>
          </a:p>
          <a:p>
            <a:r>
              <a:rPr lang="zh-CN" altLang="en-US" dirty="0"/>
              <a:t>Speed Layer</a:t>
            </a:r>
            <a:endParaRPr lang="zh-CN" altLang="en-US" dirty="0"/>
          </a:p>
          <a:p>
            <a:r>
              <a:rPr lang="zh-CN" altLang="en-US" dirty="0"/>
              <a:t>Speed layer的职责是满足所有实时性处理的需求。</a:t>
            </a:r>
            <a:endParaRPr lang="zh-CN" altLang="en-US" dirty="0"/>
          </a:p>
          <a:p>
            <a:r>
              <a:rPr lang="zh-CN" altLang="en-US" dirty="0"/>
              <a:t>Speed layer通常基于Storm这样的流式计算平台，通过快速的增量式算法，以分钟级、秒级甚至毫秒级来读取、分析、保存数据。对于存储系统，由于需要支持持续的update操作，其设计要复杂的多。为了简化问题，通常使用划窗机制来保存一段时间的数据，划窗的时间一般和batch layer的数据处理一致。</a:t>
            </a:r>
            <a:endParaRPr lang="zh-CN" altLang="en-US" dirty="0"/>
          </a:p>
          <a:p>
            <a:r>
              <a:rPr lang="zh-CN" altLang="en-US" dirty="0"/>
              <a:t>流式处理往往使用内存计算，这意味着当出现异常（比如升级或工作节点异常）时，可能会导致数据的丢失或计算结果错误。然而，Lambda Architecture却不需要过多考虑这类问题，因为下一次batch layer的作业会再次处理所有数据并获得准确的结果。</a:t>
            </a:r>
            <a:endParaRPr lang="zh-CN" altLang="en-US" dirty="0"/>
          </a:p>
          <a:p>
            <a:r>
              <a:rPr lang="zh-CN" altLang="en-US" dirty="0"/>
              <a:t>Serving Layer</a:t>
            </a:r>
            <a:endParaRPr lang="zh-CN" altLang="en-US" dirty="0"/>
          </a:p>
          <a:p>
            <a:r>
              <a:rPr lang="zh-CN" altLang="en-US" dirty="0"/>
              <a:t>Serving layer的职责是将speed layer输出数据merge到batch layer输出数据上，从而得到一份完整的输出数据，并保存到诸如HBASE这样的NoSQL数据库中，以服务于在线检索应用。在batch计算结果之上meger少量实时数据，其结果同完全使用batch计算相比，具有很好的近似性。</a:t>
            </a:r>
            <a:endParaRPr lang="zh-CN" altLang="en-US" dirty="0"/>
          </a:p>
          <a:p>
            <a:endParaRPr lang="zh-CN" altLang="en-US" dirty="0"/>
          </a:p>
          <a:p>
            <a:r>
              <a:rPr lang="zh-CN" altLang="en-US" dirty="0"/>
              <a:t>作者：韩炳涛</a:t>
            </a:r>
            <a:endParaRPr lang="zh-CN" altLang="en-US" dirty="0"/>
          </a:p>
          <a:p>
            <a:r>
              <a:rPr lang="zh-CN" altLang="en-US" dirty="0"/>
              <a:t>链接：https://www.jianshu.com/p/ef543d6dc15b</a:t>
            </a:r>
            <a:endParaRPr lang="zh-CN" altLang="en-US" dirty="0"/>
          </a:p>
          <a:p>
            <a:r>
              <a:rPr lang="zh-CN" altLang="en-US" dirty="0"/>
              <a:t>来源：简书</a:t>
            </a:r>
            <a:endParaRPr lang="zh-CN" altLang="en-US" dirty="0"/>
          </a:p>
          <a:p>
            <a:r>
              <a:rPr lang="zh-CN" altLang="en-US" dirty="0"/>
              <a:t>简书著作权归作者所有，任何形式的转载都请联系作者获得授权并注明出处。</a:t>
            </a:r>
            <a:endParaRPr lang="zh-CN" altLang="en-US" dirty="0"/>
          </a:p>
        </p:txBody>
      </p:sp>
      <p:sp>
        <p:nvSpPr>
          <p:cNvPr id="4" name="灯片编号占位符 3"/>
          <p:cNvSpPr>
            <a:spLocks noGrp="1"/>
          </p:cNvSpPr>
          <p:nvPr>
            <p:ph type="sldNum" sz="quarter" idx="5"/>
          </p:nvPr>
        </p:nvSpPr>
        <p:spPr/>
        <p:txBody>
          <a:bodyPr/>
          <a:lstStyle/>
          <a:p>
            <a:fld id="{99D46252-80E9-4F63-87DF-8D44F4E6975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如上图所示，Lambda Architecture由batch layer、speed layer、serving layer组成。在输入端集中接收数据，并拷贝数据，分别导入到batch layer和 speed layer。</a:t>
            </a:r>
            <a:endParaRPr lang="zh-CN" altLang="en-US" dirty="0"/>
          </a:p>
          <a:p>
            <a:r>
              <a:rPr lang="zh-CN" altLang="en-US" dirty="0"/>
              <a:t>Batch Layer</a:t>
            </a:r>
            <a:endParaRPr lang="zh-CN" altLang="en-US" dirty="0"/>
          </a:p>
          <a:p>
            <a:r>
              <a:rPr lang="zh-CN" altLang="en-US" dirty="0"/>
              <a:t>Batch layer的职责是保证数据处理的准确性和可靠性。</a:t>
            </a:r>
            <a:endParaRPr lang="zh-CN" altLang="en-US" dirty="0"/>
          </a:p>
          <a:p>
            <a:r>
              <a:rPr lang="zh-CN" altLang="en-US" dirty="0"/>
              <a:t>Batch layer首先把数据以其原始格式存储在HDFS上，以加强系统的可靠性。然后，利用Hadoop MapReduce作业对数据进行处理，并将结果保存起来（这种处理之后的数据称之为batch view）。Hadoop作业具有很好鲁棒性，在运行过程中出现各种异常时都不会损失数据。对于存储系统来说，这种批处理方式只需要随机读、追加写，不需要处理随机写、加锁、数据一致性等问题，因此大大简化了存储系统的设计。但是batch layer对数据处理的延迟是很大的，通常是几个小时到几天。</a:t>
            </a:r>
            <a:endParaRPr lang="zh-CN" altLang="en-US" dirty="0"/>
          </a:p>
          <a:p>
            <a:r>
              <a:rPr lang="zh-CN" altLang="en-US" dirty="0"/>
              <a:t>Speed Layer</a:t>
            </a:r>
            <a:endParaRPr lang="zh-CN" altLang="en-US" dirty="0"/>
          </a:p>
          <a:p>
            <a:r>
              <a:rPr lang="zh-CN" altLang="en-US" dirty="0"/>
              <a:t>Speed layer的职责是满足所有实时性处理的需求。</a:t>
            </a:r>
            <a:endParaRPr lang="zh-CN" altLang="en-US" dirty="0"/>
          </a:p>
          <a:p>
            <a:r>
              <a:rPr lang="zh-CN" altLang="en-US" dirty="0"/>
              <a:t>Speed layer通常基于Storm这样的流式计算平台，通过快速的增量式算法，以分钟级、秒级甚至毫秒级来读取、分析、保存数据。对于存储系统，由于需要支持持续的update操作，其设计要复杂的多。为了简化问题，通常使用划窗机制来保存一段时间的数据，划窗的时间一般和batch layer的数据处理一致。</a:t>
            </a:r>
            <a:endParaRPr lang="zh-CN" altLang="en-US" dirty="0"/>
          </a:p>
          <a:p>
            <a:r>
              <a:rPr lang="zh-CN" altLang="en-US" dirty="0"/>
              <a:t>流式处理往往使用内存计算，这意味着当出现异常（比如升级或工作节点异常）时，可能会导致数据的丢失或计算结果错误。然而，Lambda Architecture却不需要过多考虑这类问题，因为下一次batch layer的作业会再次处理所有数据并获得准确的结果。</a:t>
            </a:r>
            <a:endParaRPr lang="zh-CN" altLang="en-US" dirty="0"/>
          </a:p>
          <a:p>
            <a:r>
              <a:rPr lang="zh-CN" altLang="en-US" dirty="0"/>
              <a:t>Serving Layer</a:t>
            </a:r>
            <a:endParaRPr lang="zh-CN" altLang="en-US" dirty="0"/>
          </a:p>
          <a:p>
            <a:r>
              <a:rPr lang="zh-CN" altLang="en-US" dirty="0"/>
              <a:t>Serving layer的职责是将speed layer输出数据merge到batch layer输出数据上，从而得到一份完整的输出数据，并保存到诸如HBASE这样的NoSQL数据库中，以服务于在线检索应用。在batch计算结果之上meger少量实时数据，其结果同完全使用batch计算相比，具有很好的近似性。</a:t>
            </a:r>
            <a:endParaRPr lang="zh-CN" altLang="en-US" dirty="0"/>
          </a:p>
          <a:p>
            <a:endParaRPr lang="zh-CN" altLang="en-US" dirty="0"/>
          </a:p>
          <a:p>
            <a:r>
              <a:rPr lang="zh-CN" altLang="en-US" dirty="0"/>
              <a:t>作者：韩炳涛</a:t>
            </a:r>
            <a:endParaRPr lang="zh-CN" altLang="en-US" dirty="0"/>
          </a:p>
          <a:p>
            <a:r>
              <a:rPr lang="zh-CN" altLang="en-US" dirty="0"/>
              <a:t>链接：https://www.jianshu.com/p/ef543d6dc15b</a:t>
            </a:r>
            <a:endParaRPr lang="zh-CN" altLang="en-US" dirty="0"/>
          </a:p>
          <a:p>
            <a:r>
              <a:rPr lang="zh-CN" altLang="en-US" dirty="0"/>
              <a:t>来源：简书</a:t>
            </a:r>
            <a:endParaRPr lang="zh-CN" altLang="en-US" dirty="0"/>
          </a:p>
          <a:p>
            <a:r>
              <a:rPr lang="zh-CN" altLang="en-US" dirty="0"/>
              <a:t>简书著作权归作者所有，任何形式的转载都请联系作者获得授权并注明出处。</a:t>
            </a:r>
            <a:endParaRPr lang="zh-CN" altLang="en-US" dirty="0"/>
          </a:p>
        </p:txBody>
      </p:sp>
      <p:sp>
        <p:nvSpPr>
          <p:cNvPr id="4" name="灯片编号占位符 3"/>
          <p:cNvSpPr>
            <a:spLocks noGrp="1"/>
          </p:cNvSpPr>
          <p:nvPr>
            <p:ph type="sldNum" sz="quarter" idx="5"/>
          </p:nvPr>
        </p:nvSpPr>
        <p:spPr/>
        <p:txBody>
          <a:bodyPr/>
          <a:lstStyle/>
          <a:p>
            <a:fld id="{99D46252-80E9-4F63-87DF-8D44F4E6975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D46252-80E9-4F63-87DF-8D44F4E6975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Lambda Architecture enables us to score transactions or other business events in real-time and still consider the most recent events as well as the whole transaction history in its scoring model.</a:t>
            </a:r>
            <a:endParaRPr lang="zh-CN" altLang="en-US" dirty="0"/>
          </a:p>
          <a:p>
            <a:endParaRPr lang="zh-CN" altLang="en-US" dirty="0"/>
          </a:p>
          <a:p>
            <a:r>
              <a:rPr lang="zh-CN" altLang="en-US" dirty="0"/>
              <a:t>By using Kafka at the beginning of the pipeline to accept inputs, it can be guaranteed that messages will be delivered as long as they enter the system, regardless of hardware or network failure.</a:t>
            </a:r>
            <a:endParaRPr lang="zh-CN" altLang="en-US" dirty="0"/>
          </a:p>
          <a:p>
            <a:endParaRPr lang="zh-CN" altLang="en-US" dirty="0"/>
          </a:p>
          <a:p>
            <a:r>
              <a:rPr lang="zh-CN" altLang="en-US" dirty="0"/>
              <a:t>The batch layer is largely build on the Apache Spark / Mesos coupled with ElasticSearch as large scale storing component underneath. The reasons why we are running on Spark, Mesos and ElasticSearch have been covered before in this document but interestingly, these components appear to behave extremely well together when it comes to addressing batch processing concerns, thanks to spark's ability to work largely in memory and proper optimization of data co-locality on ElasticSearch and Spark nodes.</a:t>
            </a:r>
            <a:endParaRPr lang="zh-CN" altLang="en-US" dirty="0"/>
          </a:p>
          <a:p>
            <a:endParaRPr lang="zh-CN" altLang="en-US" dirty="0"/>
          </a:p>
          <a:p>
            <a:r>
              <a:rPr lang="zh-CN" altLang="en-US" dirty="0"/>
              <a:t>In the streaming layer, Kafka messages are consumed in real time using Spark Streaming. In terms of core component to support the speed layer, the usual choice is between Apache Storm or Apache Spark Streaming. The main selection criteria between the two depends on whether one is interested in ultra low latency (Apache Storm) or high throughput (Apache Spark Streaming). There are other factors, but these are some of the main drivers. </a:t>
            </a:r>
            <a:endParaRPr lang="zh-CN" altLang="en-US" dirty="0"/>
          </a:p>
          <a:p>
            <a:r>
              <a:rPr lang="zh-CN" altLang="en-US" dirty="0"/>
              <a:t>In my company, for our use cases, we can afford a little higher latency as long as we work under a second to score a business event (e.g. financial transaction). On the other hand, we face situations where burst of thousands of transactions to be scored per second are common. As such, high throughput is not optional for us, it's a key requirement and as such, the rationality behind the usage of Apache Spark Streaming. </a:t>
            </a:r>
            <a:endParaRPr lang="zh-CN" altLang="en-US" dirty="0"/>
          </a:p>
          <a:p>
            <a:r>
              <a:rPr lang="zh-CN" altLang="en-US" dirty="0"/>
              <a:t>Here, in the speed layer, ElasticSearch is key to reduce latency of integration concerns of the speed layers since it is a real-time querying database in addition to a very powerful database engine.</a:t>
            </a:r>
            <a:endParaRPr lang="zh-CN" altLang="en-US" dirty="0"/>
          </a:p>
          <a:p>
            <a:endParaRPr lang="zh-CN" altLang="en-US" dirty="0"/>
          </a:p>
          <a:p>
            <a:r>
              <a:rPr lang="zh-CN" altLang="en-US" dirty="0"/>
              <a:t>The Serving Layer, consolidating the batch layer and speed layer partial results, is largely home made in our case and relies on ElasticSearch's ability to fetch both partial sets in real-time.</a:t>
            </a:r>
            <a:endParaRPr lang="zh-CN" altLang="en-US" dirty="0"/>
          </a:p>
        </p:txBody>
      </p:sp>
      <p:sp>
        <p:nvSpPr>
          <p:cNvPr id="4" name="灯片编号占位符 3"/>
          <p:cNvSpPr>
            <a:spLocks noGrp="1"/>
          </p:cNvSpPr>
          <p:nvPr>
            <p:ph type="sldNum" sz="quarter" idx="5"/>
          </p:nvPr>
        </p:nvSpPr>
        <p:spPr/>
        <p:txBody>
          <a:bodyPr/>
          <a:lstStyle/>
          <a:p>
            <a:fld id="{99D46252-80E9-4F63-87DF-8D44F4E6975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D46252-80E9-4F63-87DF-8D44F4E6975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sym typeface="+mn-ea"/>
              </a:rPr>
              <a:t>优缺点</a:t>
            </a:r>
            <a:endParaRPr lang="en-US"/>
          </a:p>
          <a:p>
            <a:r>
              <a:rPr lang="en-US">
                <a:sym typeface="+mn-ea"/>
              </a:rPr>
              <a:t>Kappa架构只保留了速度层，只需在业务逻辑变更或者代码更改时进行数据的重新处理</a:t>
            </a:r>
            <a:endParaRPr lang="en-US"/>
          </a:p>
          <a:p>
            <a:r>
              <a:rPr lang="en-US">
                <a:sym typeface="+mn-ea"/>
              </a:rPr>
              <a:t>Kappa架构缺少了批处理层，在速度层上处理大规模数据可能会有数据更新出错的情况，需要花费更多的时间在异常处理上</a:t>
            </a:r>
            <a:endParaRPr lang="en-US"/>
          </a:p>
          <a:p>
            <a:r>
              <a:rPr lang="en-US">
                <a:sym typeface="+mn-ea"/>
              </a:rPr>
              <a:t>Kappa架构的批处理和流处理都放在了速度层，因此不适用于批处理和流处理代码逻辑不一致的场景</a:t>
            </a:r>
            <a:endParaRPr lang="en-US"/>
          </a:p>
          <a:p>
            <a:r>
              <a:rPr lang="en-US">
                <a:sym typeface="+mn-ea"/>
              </a:rPr>
              <a:t>应用场景</a:t>
            </a:r>
            <a:endParaRPr lang="en-US"/>
          </a:p>
          <a:p>
            <a:r>
              <a:rPr lang="en-US">
                <a:sym typeface="+mn-ea"/>
              </a:rPr>
              <a:t>Lambda架构</a:t>
            </a:r>
            <a:endParaRPr lang="en-US"/>
          </a:p>
          <a:p>
            <a:r>
              <a:rPr lang="en-US">
                <a:sym typeface="+mn-ea"/>
              </a:rPr>
              <a:t>设计一种稳健的机器学习模型来预测即将发生的事情，应该优先考虑使用Lambda架构</a:t>
            </a:r>
            <a:endParaRPr lang="en-US"/>
          </a:p>
          <a:p>
            <a:r>
              <a:rPr lang="en-US">
                <a:sym typeface="+mn-ea"/>
              </a:rPr>
              <a:t>因为Lambda架构拥有批处理层和速度层来确保更少的错误</a:t>
            </a:r>
            <a:endParaRPr lang="en-US"/>
          </a:p>
          <a:p>
            <a:r>
              <a:rPr lang="en-US">
                <a:sym typeface="+mn-ea"/>
              </a:rPr>
              <a:t>Kappa架构</a:t>
            </a:r>
            <a:endParaRPr lang="en-US"/>
          </a:p>
          <a:p>
            <a:r>
              <a:rPr lang="en-US">
                <a:sym typeface="+mn-ea"/>
              </a:rPr>
              <a:t>客户端需要根据运行时发生的实时事件来做出响应，应该优先考虑Kappa架构</a:t>
            </a:r>
            <a:endParaRPr lang="en-US"/>
          </a:p>
          <a:p>
            <a:endParaRPr lang="zh-CN" altLang="en-US" dirty="0"/>
          </a:p>
        </p:txBody>
      </p:sp>
      <p:sp>
        <p:nvSpPr>
          <p:cNvPr id="4" name="灯片编号占位符 3"/>
          <p:cNvSpPr>
            <a:spLocks noGrp="1"/>
          </p:cNvSpPr>
          <p:nvPr>
            <p:ph type="sldNum" sz="quarter" idx="5"/>
          </p:nvPr>
        </p:nvSpPr>
        <p:spPr/>
        <p:txBody>
          <a:bodyPr/>
          <a:lstStyle/>
          <a:p>
            <a:fld id="{99D46252-80E9-4F63-87DF-8D44F4E6975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D46252-80E9-4F63-87DF-8D44F4E6975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D46252-80E9-4F63-87DF-8D44F4E6975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封面">
    <p:spTree>
      <p:nvGrpSpPr>
        <p:cNvPr id="1" name=""/>
        <p:cNvGrpSpPr/>
        <p:nvPr/>
      </p:nvGrpSpPr>
      <p:grpSpPr>
        <a:xfrm>
          <a:off x="0" y="0"/>
          <a:ext cx="0" cy="0"/>
          <a:chOff x="0" y="0"/>
          <a:chExt cx="0" cy="0"/>
        </a:xfrm>
      </p:grpSpPr>
      <p:sp>
        <p:nvSpPr>
          <p:cNvPr id="2" name="标题 1"/>
          <p:cNvSpPr>
            <a:spLocks noGrp="1"/>
          </p:cNvSpPr>
          <p:nvPr>
            <p:ph type="ctrTitle"/>
          </p:nvPr>
        </p:nvSpPr>
        <p:spPr>
          <a:xfrm>
            <a:off x="935857" y="1637492"/>
            <a:ext cx="7029385" cy="1620771"/>
          </a:xfrm>
          <a:prstGeom prst="rect">
            <a:avLst/>
          </a:prstGeom>
        </p:spPr>
        <p:txBody>
          <a:bodyPr lIns="112901" tIns="56450" rIns="112901" bIns="56450">
            <a:noAutofit/>
          </a:bodyPr>
          <a:lstStyle>
            <a:lvl1pPr algn="l">
              <a:defRPr sz="4400">
                <a:solidFill>
                  <a:schemeClr val="bg1"/>
                </a:solidFill>
                <a:latin typeface="方正兰亭黑简体" pitchFamily="2" charset="-122"/>
                <a:ea typeface="方正兰亭黑简体" pitchFamily="2" charset="-122"/>
                <a:cs typeface="Arial" panose="02080604020202020204" pitchFamily="34" charset="0"/>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935856" y="2851937"/>
            <a:ext cx="7056438" cy="1932323"/>
          </a:xfrm>
          <a:prstGeom prst="rect">
            <a:avLst/>
          </a:prstGeom>
        </p:spPr>
        <p:txBody>
          <a:bodyPr lIns="112901" tIns="56450" rIns="112901" bIns="56450"/>
          <a:lstStyle>
            <a:lvl1pPr marL="0" indent="0" algn="l">
              <a:buNone/>
              <a:defRPr sz="3000">
                <a:solidFill>
                  <a:schemeClr val="bg1"/>
                </a:solidFill>
                <a:latin typeface="方正兰亭黑简体" pitchFamily="2" charset="-122"/>
                <a:ea typeface="方正兰亭黑简体" pitchFamily="2" charset="-122"/>
              </a:defRPr>
            </a:lvl1pPr>
            <a:lvl2pPr marL="504190" indent="0" algn="ctr">
              <a:buNone/>
              <a:defRPr>
                <a:solidFill>
                  <a:schemeClr val="tx1">
                    <a:tint val="75000"/>
                  </a:schemeClr>
                </a:solidFill>
              </a:defRPr>
            </a:lvl2pPr>
            <a:lvl3pPr marL="1007745" indent="0" algn="ctr">
              <a:buNone/>
              <a:defRPr>
                <a:solidFill>
                  <a:schemeClr val="tx1">
                    <a:tint val="75000"/>
                  </a:schemeClr>
                </a:solidFill>
              </a:defRPr>
            </a:lvl3pPr>
            <a:lvl4pPr marL="1511935" indent="0" algn="ctr">
              <a:buNone/>
              <a:defRPr>
                <a:solidFill>
                  <a:schemeClr val="tx1">
                    <a:tint val="75000"/>
                  </a:schemeClr>
                </a:solidFill>
              </a:defRPr>
            </a:lvl4pPr>
            <a:lvl5pPr marL="2015490" indent="0" algn="ctr">
              <a:buNone/>
              <a:defRPr>
                <a:solidFill>
                  <a:schemeClr val="tx1">
                    <a:tint val="75000"/>
                  </a:schemeClr>
                </a:solidFill>
              </a:defRPr>
            </a:lvl5pPr>
            <a:lvl6pPr marL="2519680" indent="0" algn="ctr">
              <a:buNone/>
              <a:defRPr>
                <a:solidFill>
                  <a:schemeClr val="tx1">
                    <a:tint val="75000"/>
                  </a:schemeClr>
                </a:solidFill>
              </a:defRPr>
            </a:lvl6pPr>
            <a:lvl7pPr marL="3023870" indent="0" algn="ctr">
              <a:buNone/>
              <a:defRPr>
                <a:solidFill>
                  <a:schemeClr val="tx1">
                    <a:tint val="75000"/>
                  </a:schemeClr>
                </a:solidFill>
              </a:defRPr>
            </a:lvl7pPr>
            <a:lvl8pPr marL="3527425" indent="0" algn="ctr">
              <a:buNone/>
              <a:defRPr>
                <a:solidFill>
                  <a:schemeClr val="tx1">
                    <a:tint val="75000"/>
                  </a:schemeClr>
                </a:solidFill>
              </a:defRPr>
            </a:lvl8pPr>
            <a:lvl9pPr marL="4031615" indent="0" algn="ctr">
              <a:buNone/>
              <a:defRPr>
                <a:solidFill>
                  <a:schemeClr val="tx1">
                    <a:tint val="75000"/>
                  </a:schemeClr>
                </a:solidFill>
              </a:defRPr>
            </a:lvl9pPr>
          </a:lstStyle>
          <a:p>
            <a:r>
              <a:rPr lang="zh-CN" altLang="en-US" dirty="0"/>
              <a:t>单击此处编辑母版副标题样式</a:t>
            </a:r>
            <a:endParaRPr lang="zh-CN" altLang="en-US" dirty="0"/>
          </a:p>
        </p:txBody>
      </p:sp>
      <p:sp>
        <p:nvSpPr>
          <p:cNvPr id="6" name="日期占位符 3"/>
          <p:cNvSpPr>
            <a:spLocks noGrp="1"/>
          </p:cNvSpPr>
          <p:nvPr>
            <p:ph type="dt" sz="half" idx="10"/>
          </p:nvPr>
        </p:nvSpPr>
        <p:spPr>
          <a:xfrm>
            <a:off x="935856" y="4807754"/>
            <a:ext cx="2351088" cy="401637"/>
          </a:xfrm>
          <a:prstGeom prst="rect">
            <a:avLst/>
          </a:prstGeom>
        </p:spPr>
        <p:txBody>
          <a:bodyPr lIns="112901" tIns="56450" rIns="112901" bIns="56450"/>
          <a:lstStyle>
            <a:lvl1pPr>
              <a:defRPr sz="1500">
                <a:solidFill>
                  <a:schemeClr val="bg1"/>
                </a:solidFill>
                <a:latin typeface="方正兰亭黑简体" pitchFamily="2" charset="-122"/>
                <a:ea typeface="方正兰亭黑简体" pitchFamily="2" charset="-122"/>
                <a:cs typeface="Arial" panose="02080604020202020204" pitchFamily="34" charset="0"/>
              </a:defRPr>
            </a:lvl1pPr>
          </a:lstStyle>
          <a:p>
            <a:pPr>
              <a:defRPr/>
            </a:pPr>
            <a:endParaRPr lang="zh-CN" altLang="en-US" sz="1400" dirty="0"/>
          </a:p>
        </p:txBody>
      </p:sp>
      <p:pic>
        <p:nvPicPr>
          <p:cNvPr id="1026" name="Picture 2" descr="C:\Users\wangshuai\Desktop\PPT模板_4x3版.jpg"/>
          <p:cNvPicPr>
            <a:picLocks noChangeAspect="1" noChangeArrowheads="1"/>
          </p:cNvPicPr>
          <p:nvPr userDrawn="1"/>
        </p:nvPicPr>
        <p:blipFill>
          <a:blip r:embed="rId2"/>
          <a:srcRect/>
          <a:stretch>
            <a:fillRect/>
          </a:stretch>
        </p:blipFill>
        <p:spPr bwMode="auto">
          <a:xfrm>
            <a:off x="3175" y="7937"/>
            <a:ext cx="10077450" cy="7553326"/>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目录">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86975" cy="75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hasCustomPrompt="1"/>
          </p:nvPr>
        </p:nvSpPr>
        <p:spPr>
          <a:xfrm>
            <a:off x="968346" y="1208863"/>
            <a:ext cx="8568531" cy="1620771"/>
          </a:xfrm>
          <a:prstGeom prst="rect">
            <a:avLst/>
          </a:prstGeom>
        </p:spPr>
        <p:txBody>
          <a:bodyPr lIns="112901" tIns="56450" rIns="112901" bIns="56450">
            <a:normAutofit/>
          </a:bodyPr>
          <a:lstStyle>
            <a:lvl1pPr algn="l">
              <a:defRPr sz="3000" b="1">
                <a:solidFill>
                  <a:srgbClr val="0070C0"/>
                </a:solidFill>
                <a:latin typeface="方正兰亭黑简体" pitchFamily="2" charset="-122"/>
                <a:ea typeface="方正兰亭黑简体" pitchFamily="2" charset="-122"/>
              </a:defRPr>
            </a:lvl1pPr>
          </a:lstStyle>
          <a:p>
            <a:r>
              <a:rPr lang="zh-CN" altLang="en-US" dirty="0"/>
              <a:t>目录</a:t>
            </a:r>
            <a:endParaRPr lang="zh-CN" altLang="en-US" dirty="0"/>
          </a:p>
        </p:txBody>
      </p:sp>
      <p:sp>
        <p:nvSpPr>
          <p:cNvPr id="3" name="副标题 2"/>
          <p:cNvSpPr>
            <a:spLocks noGrp="1"/>
          </p:cNvSpPr>
          <p:nvPr>
            <p:ph type="subTitle" idx="1"/>
          </p:nvPr>
        </p:nvSpPr>
        <p:spPr>
          <a:xfrm>
            <a:off x="968347" y="2835467"/>
            <a:ext cx="8104413" cy="2571767"/>
          </a:xfrm>
          <a:prstGeom prst="rect">
            <a:avLst/>
          </a:prstGeom>
        </p:spPr>
        <p:txBody>
          <a:bodyPr lIns="112901" tIns="56450" rIns="112901" bIns="56450">
            <a:normAutofit/>
          </a:bodyPr>
          <a:lstStyle>
            <a:lvl1pPr marL="423545" indent="-423545" algn="l">
              <a:lnSpc>
                <a:spcPct val="150000"/>
              </a:lnSpc>
              <a:buClr>
                <a:srgbClr val="006DBB"/>
              </a:buClr>
              <a:buFont typeface="+mj-lt"/>
              <a:buAutoNum type="arabicPeriod"/>
              <a:defRPr sz="2000">
                <a:solidFill>
                  <a:srgbClr val="0070C0"/>
                </a:solidFill>
                <a:latin typeface="方正兰亭黑简体" pitchFamily="2" charset="-122"/>
                <a:ea typeface="方正兰亭黑简体" pitchFamily="2" charset="-122"/>
                <a:cs typeface="Arial" panose="02080604020202020204" pitchFamily="34" charset="0"/>
              </a:defRPr>
            </a:lvl1pPr>
            <a:lvl2pPr marL="504190" indent="0" algn="ctr">
              <a:buNone/>
              <a:defRPr>
                <a:solidFill>
                  <a:schemeClr val="tx1">
                    <a:tint val="75000"/>
                  </a:schemeClr>
                </a:solidFill>
              </a:defRPr>
            </a:lvl2pPr>
            <a:lvl3pPr marL="1007745" indent="0" algn="ctr">
              <a:buNone/>
              <a:defRPr>
                <a:solidFill>
                  <a:schemeClr val="tx1">
                    <a:tint val="75000"/>
                  </a:schemeClr>
                </a:solidFill>
              </a:defRPr>
            </a:lvl3pPr>
            <a:lvl4pPr marL="1511935" indent="0" algn="ctr">
              <a:buNone/>
              <a:defRPr>
                <a:solidFill>
                  <a:schemeClr val="tx1">
                    <a:tint val="75000"/>
                  </a:schemeClr>
                </a:solidFill>
              </a:defRPr>
            </a:lvl4pPr>
            <a:lvl5pPr marL="2015490" indent="0" algn="ctr">
              <a:buNone/>
              <a:defRPr>
                <a:solidFill>
                  <a:schemeClr val="tx1">
                    <a:tint val="75000"/>
                  </a:schemeClr>
                </a:solidFill>
              </a:defRPr>
            </a:lvl5pPr>
            <a:lvl6pPr marL="2519680" indent="0" algn="ctr">
              <a:buNone/>
              <a:defRPr>
                <a:solidFill>
                  <a:schemeClr val="tx1">
                    <a:tint val="75000"/>
                  </a:schemeClr>
                </a:solidFill>
              </a:defRPr>
            </a:lvl6pPr>
            <a:lvl7pPr marL="3023870" indent="0" algn="ctr">
              <a:buNone/>
              <a:defRPr>
                <a:solidFill>
                  <a:schemeClr val="tx1">
                    <a:tint val="75000"/>
                  </a:schemeClr>
                </a:solidFill>
              </a:defRPr>
            </a:lvl7pPr>
            <a:lvl8pPr marL="3527425" indent="0" algn="ctr">
              <a:buNone/>
              <a:defRPr>
                <a:solidFill>
                  <a:schemeClr val="tx1">
                    <a:tint val="75000"/>
                  </a:schemeClr>
                </a:solidFill>
              </a:defRPr>
            </a:lvl8pPr>
            <a:lvl9pPr marL="4031615" indent="0" algn="ctr">
              <a:buNone/>
              <a:defRPr>
                <a:solidFill>
                  <a:schemeClr val="tx1">
                    <a:tint val="75000"/>
                  </a:schemeClr>
                </a:solidFill>
              </a:defRPr>
            </a:lvl9pPr>
          </a:lstStyle>
          <a:p>
            <a:r>
              <a:rPr lang="zh-CN" altLang="en-US" dirty="0"/>
              <a:t>单击此处编辑母版副标题样式</a:t>
            </a:r>
            <a:endParaRPr lang="en-US" altLang="zh-CN" dirty="0"/>
          </a:p>
          <a:p>
            <a:endParaRPr lang="en-US" altLang="zh-CN" dirty="0"/>
          </a:p>
          <a:p>
            <a:endParaRPr lang="en-US" altLang="zh-CN" dirty="0"/>
          </a:p>
          <a:p>
            <a:endParaRPr lang="en-US" altLang="zh-CN" dirty="0"/>
          </a:p>
        </p:txBody>
      </p:sp>
      <p:sp>
        <p:nvSpPr>
          <p:cNvPr id="7" name="TextBox 6"/>
          <p:cNvSpPr txBox="1"/>
          <p:nvPr userDrawn="1"/>
        </p:nvSpPr>
        <p:spPr>
          <a:xfrm>
            <a:off x="8190530" y="6828266"/>
            <a:ext cx="1732620" cy="298668"/>
          </a:xfrm>
          <a:prstGeom prst="rect">
            <a:avLst/>
          </a:prstGeom>
          <a:solidFill>
            <a:schemeClr val="bg1"/>
          </a:solidFill>
        </p:spPr>
        <p:txBody>
          <a:bodyPr wrap="square" lIns="112901" tIns="56450" rIns="112901" bIns="56450" rtlCol="0">
            <a:spAutoFit/>
          </a:bodyPr>
          <a:lstStyle/>
          <a:p>
            <a:r>
              <a:rPr lang="en-US" altLang="zh-CN" sz="1200" b="1" dirty="0">
                <a:solidFill>
                  <a:srgbClr val="006DBB"/>
                </a:solidFill>
                <a:latin typeface="Gill Sans MT" panose="020B0502020104020203" pitchFamily="34" charset="0"/>
              </a:rPr>
              <a:t>www.cmbc.com.cn</a:t>
            </a:r>
            <a:endParaRPr lang="zh-CN" altLang="en-US" sz="1200" b="1" dirty="0">
              <a:solidFill>
                <a:srgbClr val="006DBB"/>
              </a:solidFill>
              <a:latin typeface="Gill Sans MT" panose="020B0502020104020203"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间隔页">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
            <a:ext cx="10086975" cy="75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hasCustomPrompt="1"/>
          </p:nvPr>
        </p:nvSpPr>
        <p:spPr>
          <a:xfrm>
            <a:off x="968347" y="1474506"/>
            <a:ext cx="1623694" cy="1591745"/>
          </a:xfrm>
          <a:prstGeom prst="rect">
            <a:avLst/>
          </a:prstGeom>
        </p:spPr>
        <p:txBody>
          <a:bodyPr lIns="112901" tIns="56450" rIns="112901" bIns="56450">
            <a:noAutofit/>
          </a:bodyPr>
          <a:lstStyle>
            <a:lvl1pPr algn="l">
              <a:defRPr sz="9900" b="0">
                <a:solidFill>
                  <a:schemeClr val="bg1"/>
                </a:solidFill>
                <a:latin typeface="Gill Sans MT" panose="020B0502020104020203" pitchFamily="34" charset="0"/>
                <a:ea typeface="方正兰亭黑简体" pitchFamily="2" charset="-122"/>
                <a:cs typeface="Arial" panose="02080604020202020204" pitchFamily="34" charset="0"/>
              </a:defRPr>
            </a:lvl1pPr>
          </a:lstStyle>
          <a:p>
            <a:r>
              <a:rPr lang="en-US" altLang="zh-CN" dirty="0"/>
              <a:t>01</a:t>
            </a:r>
            <a:endParaRPr lang="zh-CN" altLang="en-US" dirty="0"/>
          </a:p>
        </p:txBody>
      </p:sp>
      <p:sp>
        <p:nvSpPr>
          <p:cNvPr id="3" name="副标题 2"/>
          <p:cNvSpPr>
            <a:spLocks noGrp="1"/>
          </p:cNvSpPr>
          <p:nvPr>
            <p:ph type="subTitle" idx="1"/>
          </p:nvPr>
        </p:nvSpPr>
        <p:spPr>
          <a:xfrm>
            <a:off x="2640507" y="2346171"/>
            <a:ext cx="6543209" cy="720080"/>
          </a:xfrm>
          <a:prstGeom prst="rect">
            <a:avLst/>
          </a:prstGeom>
        </p:spPr>
        <p:txBody>
          <a:bodyPr lIns="112901" tIns="56450" rIns="112901" bIns="56450">
            <a:noAutofit/>
          </a:bodyPr>
          <a:lstStyle>
            <a:lvl1pPr marL="0" indent="0" algn="l">
              <a:buNone/>
              <a:defRPr sz="2500" b="1">
                <a:solidFill>
                  <a:schemeClr val="bg1"/>
                </a:solidFill>
                <a:latin typeface="方正兰亭纤黑简体" pitchFamily="2" charset="-122"/>
                <a:ea typeface="方正兰亭纤黑简体" pitchFamily="2" charset="-122"/>
              </a:defRPr>
            </a:lvl1pPr>
            <a:lvl2pPr marL="504190" indent="0" algn="ctr">
              <a:buNone/>
              <a:defRPr>
                <a:solidFill>
                  <a:schemeClr val="tx1">
                    <a:tint val="75000"/>
                  </a:schemeClr>
                </a:solidFill>
              </a:defRPr>
            </a:lvl2pPr>
            <a:lvl3pPr marL="1007745" indent="0" algn="ctr">
              <a:buNone/>
              <a:defRPr>
                <a:solidFill>
                  <a:schemeClr val="tx1">
                    <a:tint val="75000"/>
                  </a:schemeClr>
                </a:solidFill>
              </a:defRPr>
            </a:lvl3pPr>
            <a:lvl4pPr marL="1511935" indent="0" algn="ctr">
              <a:buNone/>
              <a:defRPr>
                <a:solidFill>
                  <a:schemeClr val="tx1">
                    <a:tint val="75000"/>
                  </a:schemeClr>
                </a:solidFill>
              </a:defRPr>
            </a:lvl4pPr>
            <a:lvl5pPr marL="2015490" indent="0" algn="ctr">
              <a:buNone/>
              <a:defRPr>
                <a:solidFill>
                  <a:schemeClr val="tx1">
                    <a:tint val="75000"/>
                  </a:schemeClr>
                </a:solidFill>
              </a:defRPr>
            </a:lvl5pPr>
            <a:lvl6pPr marL="2519680" indent="0" algn="ctr">
              <a:buNone/>
              <a:defRPr>
                <a:solidFill>
                  <a:schemeClr val="tx1">
                    <a:tint val="75000"/>
                  </a:schemeClr>
                </a:solidFill>
              </a:defRPr>
            </a:lvl6pPr>
            <a:lvl7pPr marL="3023870" indent="0" algn="ctr">
              <a:buNone/>
              <a:defRPr>
                <a:solidFill>
                  <a:schemeClr val="tx1">
                    <a:tint val="75000"/>
                  </a:schemeClr>
                </a:solidFill>
              </a:defRPr>
            </a:lvl7pPr>
            <a:lvl8pPr marL="3527425" indent="0" algn="ctr">
              <a:buNone/>
              <a:defRPr>
                <a:solidFill>
                  <a:schemeClr val="tx1">
                    <a:tint val="75000"/>
                  </a:schemeClr>
                </a:solidFill>
              </a:defRPr>
            </a:lvl8pPr>
            <a:lvl9pPr marL="4031615" indent="0" algn="ctr">
              <a:buNone/>
              <a:defRPr>
                <a:solidFill>
                  <a:schemeClr val="tx1">
                    <a:tint val="75000"/>
                  </a:schemeClr>
                </a:solidFill>
              </a:defRPr>
            </a:lvl9pPr>
          </a:lstStyle>
          <a:p>
            <a:r>
              <a:rPr lang="zh-CN" altLang="en-US" dirty="0"/>
              <a:t>单击此处编辑母版副标题样式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cxnSp>
        <p:nvCxnSpPr>
          <p:cNvPr id="4" name="直接连接符 3"/>
          <p:cNvCxnSpPr/>
          <p:nvPr/>
        </p:nvCxnSpPr>
        <p:spPr>
          <a:xfrm>
            <a:off x="431800" y="6805613"/>
            <a:ext cx="914558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副标题 2"/>
          <p:cNvSpPr>
            <a:spLocks noGrp="1"/>
          </p:cNvSpPr>
          <p:nvPr>
            <p:ph type="subTitle" idx="1" hasCustomPrompt="1"/>
          </p:nvPr>
        </p:nvSpPr>
        <p:spPr>
          <a:xfrm>
            <a:off x="551253" y="5986015"/>
            <a:ext cx="9025564" cy="576420"/>
          </a:xfrm>
          <a:prstGeom prst="rect">
            <a:avLst/>
          </a:prstGeom>
        </p:spPr>
        <p:txBody>
          <a:bodyPr lIns="112901" tIns="56450" rIns="112901" bIns="56450">
            <a:noAutofit/>
          </a:bodyPr>
          <a:lstStyle>
            <a:lvl1pPr marL="0" indent="0" algn="l" defTabSz="1007745" rtl="0" eaLnBrk="1" latinLnBrk="0" hangingPunct="1">
              <a:lnSpc>
                <a:spcPts val="2100"/>
              </a:lnSpc>
              <a:buNone/>
              <a:defRPr lang="en-US" altLang="zh-CN" sz="1600" b="0" kern="1200" dirty="0" smtClean="0">
                <a:solidFill>
                  <a:srgbClr val="006DBB"/>
                </a:solidFill>
                <a:latin typeface="方正兰亭黑简体" pitchFamily="2" charset="-122"/>
                <a:ea typeface="方正兰亭黑简体" pitchFamily="2" charset="-122"/>
                <a:cs typeface="Arial" panose="02080604020202020204" pitchFamily="34" charset="0"/>
              </a:defRPr>
            </a:lvl1pPr>
            <a:lvl2pPr marL="504190" indent="0" algn="ctr">
              <a:buNone/>
              <a:defRPr>
                <a:solidFill>
                  <a:schemeClr val="tx1">
                    <a:tint val="75000"/>
                  </a:schemeClr>
                </a:solidFill>
              </a:defRPr>
            </a:lvl2pPr>
            <a:lvl3pPr marL="1007745" indent="0" algn="ctr">
              <a:buNone/>
              <a:defRPr>
                <a:solidFill>
                  <a:schemeClr val="tx1">
                    <a:tint val="75000"/>
                  </a:schemeClr>
                </a:solidFill>
              </a:defRPr>
            </a:lvl3pPr>
            <a:lvl4pPr marL="1511935" indent="0" algn="ctr">
              <a:buNone/>
              <a:defRPr>
                <a:solidFill>
                  <a:schemeClr val="tx1">
                    <a:tint val="75000"/>
                  </a:schemeClr>
                </a:solidFill>
              </a:defRPr>
            </a:lvl4pPr>
            <a:lvl5pPr marL="2015490" indent="0" algn="ctr">
              <a:buNone/>
              <a:defRPr>
                <a:solidFill>
                  <a:schemeClr val="tx1">
                    <a:tint val="75000"/>
                  </a:schemeClr>
                </a:solidFill>
              </a:defRPr>
            </a:lvl5pPr>
            <a:lvl6pPr marL="2519680" indent="0" algn="ctr">
              <a:buNone/>
              <a:defRPr>
                <a:solidFill>
                  <a:schemeClr val="tx1">
                    <a:tint val="75000"/>
                  </a:schemeClr>
                </a:solidFill>
              </a:defRPr>
            </a:lvl6pPr>
            <a:lvl7pPr marL="3023870" indent="0" algn="ctr">
              <a:buNone/>
              <a:defRPr>
                <a:solidFill>
                  <a:schemeClr val="tx1">
                    <a:tint val="75000"/>
                  </a:schemeClr>
                </a:solidFill>
              </a:defRPr>
            </a:lvl7pPr>
            <a:lvl8pPr marL="3527425" indent="0" algn="ctr">
              <a:buNone/>
              <a:defRPr>
                <a:solidFill>
                  <a:schemeClr val="tx1">
                    <a:tint val="75000"/>
                  </a:schemeClr>
                </a:solidFill>
              </a:defRPr>
            </a:lvl8pPr>
            <a:lvl9pPr marL="4031615" indent="0" algn="ctr">
              <a:buNone/>
              <a:defRPr>
                <a:solidFill>
                  <a:schemeClr val="tx1">
                    <a:tint val="75000"/>
                  </a:schemeClr>
                </a:solidFill>
              </a:defRPr>
            </a:lvl9pPr>
          </a:lstStyle>
          <a:p>
            <a:r>
              <a:rPr lang="zh-CN" altLang="en-US" dirty="0"/>
              <a:t>单击此处编辑正文</a:t>
            </a:r>
            <a:endParaRPr lang="en-US" altLang="zh-CN" dirty="0"/>
          </a:p>
        </p:txBody>
      </p:sp>
      <p:sp>
        <p:nvSpPr>
          <p:cNvPr id="5" name="矩形 4"/>
          <p:cNvSpPr/>
          <p:nvPr userDrawn="1"/>
        </p:nvSpPr>
        <p:spPr>
          <a:xfrm>
            <a:off x="5468939" y="994549"/>
            <a:ext cx="3214710" cy="500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endParaRPr lang="zh-CN" altLang="en-US"/>
          </a:p>
        </p:txBody>
      </p:sp>
      <p:sp>
        <p:nvSpPr>
          <p:cNvPr id="6" name="矩形 5"/>
          <p:cNvSpPr/>
          <p:nvPr userDrawn="1"/>
        </p:nvSpPr>
        <p:spPr>
          <a:xfrm>
            <a:off x="6611948" y="65855"/>
            <a:ext cx="3214710" cy="500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endParaRPr lang="zh-CN" altLang="en-US"/>
          </a:p>
        </p:txBody>
      </p:sp>
      <p:sp>
        <p:nvSpPr>
          <p:cNvPr id="16" name="标题 1"/>
          <p:cNvSpPr>
            <a:spLocks noGrp="1"/>
          </p:cNvSpPr>
          <p:nvPr>
            <p:ph type="ctrTitle"/>
          </p:nvPr>
        </p:nvSpPr>
        <p:spPr>
          <a:xfrm>
            <a:off x="551253" y="735103"/>
            <a:ext cx="5670391" cy="1050183"/>
          </a:xfrm>
          <a:prstGeom prst="rect">
            <a:avLst/>
          </a:prstGeom>
        </p:spPr>
        <p:txBody>
          <a:bodyPr lIns="112901" tIns="56450" rIns="112901" bIns="56450">
            <a:normAutofit/>
          </a:bodyPr>
          <a:lstStyle>
            <a:lvl1pPr algn="l">
              <a:defRPr sz="3000" b="1">
                <a:solidFill>
                  <a:srgbClr val="0070C0"/>
                </a:solidFill>
                <a:latin typeface="方正兰亭黑简体" pitchFamily="2" charset="-122"/>
                <a:ea typeface="方正兰亭黑简体" pitchFamily="2" charset="-122"/>
              </a:defRPr>
            </a:lvl1pPr>
          </a:lstStyle>
          <a:p>
            <a:endParaRPr lang="zh-CN" altLang="en-US" dirty="0"/>
          </a:p>
        </p:txBody>
      </p:sp>
      <p:sp>
        <p:nvSpPr>
          <p:cNvPr id="17" name="灯片编号占位符 2"/>
          <p:cNvSpPr>
            <a:spLocks noGrp="1"/>
          </p:cNvSpPr>
          <p:nvPr>
            <p:ph type="sldNum" sz="quarter" idx="10"/>
          </p:nvPr>
        </p:nvSpPr>
        <p:spPr>
          <a:xfrm>
            <a:off x="7224714" y="6852465"/>
            <a:ext cx="2352675" cy="401637"/>
          </a:xfrm>
        </p:spPr>
        <p:txBody>
          <a:bodyPr/>
          <a:lstStyle/>
          <a:p>
            <a:pPr>
              <a:defRPr/>
            </a:pPr>
            <a:fld id="{504E6B97-142D-419E-9ED3-77D759E6E406}"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fld id="{504E6B97-142D-419E-9ED3-77D759E6E406}" type="slidenum">
              <a:rPr lang="zh-CN" altLang="en-US" smtClean="0"/>
            </a:fld>
            <a:endParaRPr lang="zh-CN" altLang="en-US" dirty="0"/>
          </a:p>
        </p:txBody>
      </p:sp>
      <p:sp>
        <p:nvSpPr>
          <p:cNvPr id="5" name="内容占位符 4"/>
          <p:cNvSpPr>
            <a:spLocks noGrp="1"/>
          </p:cNvSpPr>
          <p:nvPr>
            <p:ph sz="quarter" idx="11"/>
          </p:nvPr>
        </p:nvSpPr>
        <p:spPr>
          <a:xfrm>
            <a:off x="551254" y="1785299"/>
            <a:ext cx="8978089" cy="4620772"/>
          </a:xfrm>
          <a:prstGeom prst="rect">
            <a:avLst/>
          </a:prstGeom>
        </p:spPr>
        <p:txBody>
          <a:bodyPr lIns="112901" tIns="56450" rIns="112901" bIns="56450"/>
          <a:lstStyle>
            <a:lvl1pPr>
              <a:buClr>
                <a:srgbClr val="006DBB"/>
              </a:buClr>
              <a:defRPr sz="2500">
                <a:solidFill>
                  <a:schemeClr val="tx1">
                    <a:lumMod val="75000"/>
                    <a:lumOff val="25000"/>
                  </a:schemeClr>
                </a:solidFill>
                <a:latin typeface="方正兰亭黑简体" pitchFamily="2" charset="-122"/>
                <a:ea typeface="方正兰亭黑简体" pitchFamily="2" charset="-122"/>
              </a:defRPr>
            </a:lvl1pPr>
            <a:lvl2pPr>
              <a:buClr>
                <a:srgbClr val="006DBB"/>
              </a:buClr>
              <a:defRPr sz="2200">
                <a:solidFill>
                  <a:schemeClr val="tx1">
                    <a:lumMod val="75000"/>
                    <a:lumOff val="25000"/>
                  </a:schemeClr>
                </a:solidFill>
                <a:latin typeface="方正兰亭黑简体" pitchFamily="2" charset="-122"/>
                <a:ea typeface="方正兰亭黑简体" pitchFamily="2" charset="-122"/>
              </a:defRPr>
            </a:lvl2pPr>
            <a:lvl3pPr>
              <a:buClr>
                <a:srgbClr val="006DBB"/>
              </a:buClr>
              <a:defRPr sz="2000">
                <a:solidFill>
                  <a:schemeClr val="tx1">
                    <a:lumMod val="75000"/>
                    <a:lumOff val="25000"/>
                  </a:schemeClr>
                </a:solidFill>
                <a:latin typeface="方正兰亭黑简体" pitchFamily="2" charset="-122"/>
                <a:ea typeface="方正兰亭黑简体" pitchFamily="2" charset="-122"/>
              </a:defRPr>
            </a:lvl3pPr>
            <a:lvl4pPr>
              <a:buClr>
                <a:srgbClr val="006DBB"/>
              </a:buClr>
              <a:defRPr sz="1600">
                <a:solidFill>
                  <a:schemeClr val="tx1">
                    <a:lumMod val="75000"/>
                    <a:lumOff val="25000"/>
                  </a:schemeClr>
                </a:solidFill>
                <a:latin typeface="方正兰亭黑简体" pitchFamily="2" charset="-122"/>
                <a:ea typeface="方正兰亭黑简体" pitchFamily="2" charset="-122"/>
              </a:defRPr>
            </a:lvl4pPr>
            <a:lvl5pPr>
              <a:buClr>
                <a:srgbClr val="006DBB"/>
              </a:buClr>
              <a:defRPr sz="1400">
                <a:solidFill>
                  <a:schemeClr val="tx1">
                    <a:lumMod val="75000"/>
                    <a:lumOff val="25000"/>
                  </a:schemeClr>
                </a:solidFill>
                <a:latin typeface="方正兰亭黑简体" pitchFamily="2" charset="-122"/>
                <a:ea typeface="方正兰亭黑简体" pitchFamily="2"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标题 1"/>
          <p:cNvSpPr>
            <a:spLocks noGrp="1"/>
          </p:cNvSpPr>
          <p:nvPr>
            <p:ph type="ctrTitle"/>
          </p:nvPr>
        </p:nvSpPr>
        <p:spPr>
          <a:xfrm>
            <a:off x="551253" y="735103"/>
            <a:ext cx="5670391" cy="1050183"/>
          </a:xfrm>
          <a:prstGeom prst="rect">
            <a:avLst/>
          </a:prstGeom>
        </p:spPr>
        <p:txBody>
          <a:bodyPr lIns="112901" tIns="56450" rIns="112901" bIns="56450">
            <a:normAutofit/>
          </a:bodyPr>
          <a:lstStyle>
            <a:lvl1pPr algn="l">
              <a:defRPr sz="3000" b="1">
                <a:solidFill>
                  <a:srgbClr val="0070C0"/>
                </a:solidFill>
                <a:latin typeface="方正兰亭黑简体" pitchFamily="2" charset="-122"/>
                <a:ea typeface="方正兰亭黑简体" pitchFamily="2" charset="-122"/>
              </a:defRPr>
            </a:lvl1pPr>
          </a:lstStyle>
          <a:p>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2" name="标题 1"/>
          <p:cNvSpPr>
            <a:spLocks noGrp="1"/>
          </p:cNvSpPr>
          <p:nvPr>
            <p:ph type="ctrTitle"/>
          </p:nvPr>
        </p:nvSpPr>
        <p:spPr>
          <a:xfrm>
            <a:off x="1512094" y="1637492"/>
            <a:ext cx="4867061" cy="1214446"/>
          </a:xfrm>
          <a:prstGeom prst="rect">
            <a:avLst/>
          </a:prstGeom>
        </p:spPr>
        <p:txBody>
          <a:bodyPr lIns="112901" tIns="56450" rIns="112901" bIns="56450">
            <a:normAutofit/>
          </a:bodyPr>
          <a:lstStyle>
            <a:lvl1pPr algn="l">
              <a:defRPr sz="4400">
                <a:solidFill>
                  <a:schemeClr val="bg1"/>
                </a:solidFill>
                <a:latin typeface="方正兰亭黑简体" pitchFamily="2" charset="-122"/>
                <a:ea typeface="方正兰亭黑简体" pitchFamily="2" charset="-122"/>
              </a:defRPr>
            </a:lvl1pPr>
          </a:lstStyle>
          <a:p>
            <a:endParaRPr lang="zh-CN" altLang="en-US" dirty="0"/>
          </a:p>
        </p:txBody>
      </p:sp>
      <p:pic>
        <p:nvPicPr>
          <p:cNvPr id="1026" name="Picture 2" descr="C:\Users\wangshuai\Desktop\PPT模板_4x3版.jpg"/>
          <p:cNvPicPr>
            <a:picLocks noChangeAspect="1" noChangeArrowheads="1"/>
          </p:cNvPicPr>
          <p:nvPr userDrawn="1"/>
        </p:nvPicPr>
        <p:blipFill>
          <a:blip r:embed="rId2"/>
          <a:srcRect/>
          <a:stretch>
            <a:fillRect/>
          </a:stretch>
        </p:blipFill>
        <p:spPr bwMode="auto">
          <a:xfrm>
            <a:off x="0" y="0"/>
            <a:ext cx="10077450" cy="7553325"/>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93738" y="403225"/>
            <a:ext cx="8693150" cy="1460500"/>
          </a:xfrm>
          <a:prstGeom prst="rect">
            <a:avLst/>
          </a:prstGeom>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pPr>
              <a:defRPr/>
            </a:pPr>
            <a:fld id="{504E6B97-142D-419E-9ED3-77D759E6E406}"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7224714" y="6852465"/>
            <a:ext cx="2352675" cy="401637"/>
          </a:xfrm>
          <a:prstGeom prst="rect">
            <a:avLst/>
          </a:prstGeom>
        </p:spPr>
        <p:txBody>
          <a:bodyPr vert="horz" lIns="100789" tIns="50396" rIns="100789" bIns="50396" rtlCol="0" anchor="ctr"/>
          <a:lstStyle>
            <a:lvl1pPr algn="r" defTabSz="1007745" fontAlgn="auto">
              <a:spcBef>
                <a:spcPts val="0"/>
              </a:spcBef>
              <a:spcAft>
                <a:spcPts val="0"/>
              </a:spcAft>
              <a:defRPr sz="1400">
                <a:solidFill>
                  <a:srgbClr val="006DBB"/>
                </a:solidFill>
                <a:latin typeface="Gill Sans MT" panose="020B0502020104020203" pitchFamily="34" charset="0"/>
                <a:ea typeface="+mn-ea"/>
              </a:defRPr>
            </a:lvl1pPr>
          </a:lstStyle>
          <a:p>
            <a:pPr>
              <a:defRPr/>
            </a:pPr>
            <a:fld id="{504E6B97-142D-419E-9ED3-77D759E6E406}" type="slidenum">
              <a:rPr lang="zh-CN" altLang="en-US" smtClean="0"/>
            </a:fld>
            <a:endParaRPr lang="zh-CN" altLang="en-US" dirty="0"/>
          </a:p>
        </p:txBody>
      </p:sp>
      <p:cxnSp>
        <p:nvCxnSpPr>
          <p:cNvPr id="8" name="直接连接符 7"/>
          <p:cNvCxnSpPr/>
          <p:nvPr userDrawn="1"/>
        </p:nvCxnSpPr>
        <p:spPr>
          <a:xfrm>
            <a:off x="431800" y="6805613"/>
            <a:ext cx="9145588" cy="0"/>
          </a:xfrm>
          <a:prstGeom prst="line">
            <a:avLst/>
          </a:prstGeom>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p:txStyles>
    <p:titleStyle>
      <a:lvl1pPr algn="ctr" defTabSz="1005840" rtl="0" eaLnBrk="1" fontAlgn="base" hangingPunct="1">
        <a:spcBef>
          <a:spcPct val="0"/>
        </a:spcBef>
        <a:spcAft>
          <a:spcPct val="0"/>
        </a:spcAft>
        <a:defRPr sz="4900" kern="1200">
          <a:solidFill>
            <a:schemeClr val="tx1"/>
          </a:solidFill>
          <a:latin typeface="+mj-lt"/>
          <a:ea typeface="+mj-ea"/>
          <a:cs typeface="+mj-cs"/>
        </a:defRPr>
      </a:lvl1pPr>
      <a:lvl2pPr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2pPr>
      <a:lvl3pPr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3pPr>
      <a:lvl4pPr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4pPr>
      <a:lvl5pPr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5pPr>
      <a:lvl6pPr marL="457200"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6pPr>
      <a:lvl7pPr marL="914400"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7pPr>
      <a:lvl8pPr marL="1371600"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8pPr>
      <a:lvl9pPr marL="1828800"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9pPr>
    </p:titleStyle>
    <p:bodyStyle>
      <a:lvl1pPr marL="377825" indent="-377825" algn="l" defTabSz="1005840" rtl="0" eaLnBrk="1" fontAlgn="base" hangingPunct="1">
        <a:spcBef>
          <a:spcPct val="20000"/>
        </a:spcBef>
        <a:spcAft>
          <a:spcPct val="0"/>
        </a:spcAft>
        <a:buFont typeface="Arial" panose="02080604020202020204" pitchFamily="34" charset="0"/>
        <a:buChar char="•"/>
        <a:defRPr sz="3500" kern="1200">
          <a:solidFill>
            <a:schemeClr val="tx1"/>
          </a:solidFill>
          <a:latin typeface="+mn-lt"/>
          <a:ea typeface="+mn-ea"/>
          <a:cs typeface="+mn-cs"/>
        </a:defRPr>
      </a:lvl1pPr>
      <a:lvl2pPr marL="817245" indent="-314325" algn="l" defTabSz="1005840" rtl="0" eaLnBrk="1" fontAlgn="base" hangingPunct="1">
        <a:spcBef>
          <a:spcPct val="20000"/>
        </a:spcBef>
        <a:spcAft>
          <a:spcPct val="0"/>
        </a:spcAft>
        <a:buFont typeface="Arial" panose="02080604020202020204" pitchFamily="34" charset="0"/>
        <a:buChar char="–"/>
        <a:defRPr sz="3100" kern="1200">
          <a:solidFill>
            <a:schemeClr val="tx1"/>
          </a:solidFill>
          <a:latin typeface="+mn-lt"/>
          <a:ea typeface="+mn-ea"/>
          <a:cs typeface="+mn-cs"/>
        </a:defRPr>
      </a:lvl2pPr>
      <a:lvl3pPr marL="1258570" indent="-250825" algn="l" defTabSz="1005840" rtl="0" eaLnBrk="1" fontAlgn="base" hangingPunct="1">
        <a:spcBef>
          <a:spcPct val="20000"/>
        </a:spcBef>
        <a:spcAft>
          <a:spcPct val="0"/>
        </a:spcAft>
        <a:buFont typeface="Arial" panose="02080604020202020204" pitchFamily="34" charset="0"/>
        <a:buChar char="•"/>
        <a:defRPr sz="2600" kern="1200">
          <a:solidFill>
            <a:schemeClr val="tx1"/>
          </a:solidFill>
          <a:latin typeface="+mn-lt"/>
          <a:ea typeface="+mn-ea"/>
          <a:cs typeface="+mn-cs"/>
        </a:defRPr>
      </a:lvl3pPr>
      <a:lvl4pPr marL="1763395" indent="-250825" algn="l" defTabSz="1005840" rtl="0" eaLnBrk="1" fontAlgn="base" hangingPunct="1">
        <a:spcBef>
          <a:spcPct val="20000"/>
        </a:spcBef>
        <a:spcAft>
          <a:spcPct val="0"/>
        </a:spcAft>
        <a:buFont typeface="Arial" panose="02080604020202020204" pitchFamily="34" charset="0"/>
        <a:buChar char="–"/>
        <a:defRPr sz="2200" kern="1200">
          <a:solidFill>
            <a:schemeClr val="tx1"/>
          </a:solidFill>
          <a:latin typeface="+mn-lt"/>
          <a:ea typeface="+mn-ea"/>
          <a:cs typeface="+mn-cs"/>
        </a:defRPr>
      </a:lvl4pPr>
      <a:lvl5pPr marL="2266950" indent="-250825" algn="l" defTabSz="1005840" rtl="0" eaLnBrk="1" fontAlgn="base" hangingPunct="1">
        <a:spcBef>
          <a:spcPct val="20000"/>
        </a:spcBef>
        <a:spcAft>
          <a:spcPct val="0"/>
        </a:spcAft>
        <a:buFont typeface="Arial" panose="02080604020202020204" pitchFamily="34" charset="0"/>
        <a:buChar char="»"/>
        <a:defRPr sz="2200" kern="1200">
          <a:solidFill>
            <a:schemeClr val="tx1"/>
          </a:solidFill>
          <a:latin typeface="+mn-lt"/>
          <a:ea typeface="+mn-ea"/>
          <a:cs typeface="+mn-cs"/>
        </a:defRPr>
      </a:lvl5pPr>
      <a:lvl6pPr marL="2771775" indent="-252095" algn="l" defTabSz="1007745" rtl="0" eaLnBrk="1" latinLnBrk="0" hangingPunct="1">
        <a:spcBef>
          <a:spcPct val="20000"/>
        </a:spcBef>
        <a:buFont typeface="Arial" panose="02080604020202020204" pitchFamily="34" charset="0"/>
        <a:buChar char="•"/>
        <a:defRPr sz="2200" kern="1200">
          <a:solidFill>
            <a:schemeClr val="tx1"/>
          </a:solidFill>
          <a:latin typeface="+mn-lt"/>
          <a:ea typeface="+mn-ea"/>
          <a:cs typeface="+mn-cs"/>
        </a:defRPr>
      </a:lvl6pPr>
      <a:lvl7pPr marL="3275965" indent="-252095" algn="l" defTabSz="1007745" rtl="0" eaLnBrk="1" latinLnBrk="0" hangingPunct="1">
        <a:spcBef>
          <a:spcPct val="20000"/>
        </a:spcBef>
        <a:buFont typeface="Arial" panose="02080604020202020204" pitchFamily="34" charset="0"/>
        <a:buChar char="•"/>
        <a:defRPr sz="2200" kern="1200">
          <a:solidFill>
            <a:schemeClr val="tx1"/>
          </a:solidFill>
          <a:latin typeface="+mn-lt"/>
          <a:ea typeface="+mn-ea"/>
          <a:cs typeface="+mn-cs"/>
        </a:defRPr>
      </a:lvl7pPr>
      <a:lvl8pPr marL="3779520" indent="-252095" algn="l" defTabSz="1007745" rtl="0" eaLnBrk="1" latinLnBrk="0" hangingPunct="1">
        <a:spcBef>
          <a:spcPct val="20000"/>
        </a:spcBef>
        <a:buFont typeface="Arial" panose="02080604020202020204" pitchFamily="34" charset="0"/>
        <a:buChar char="•"/>
        <a:defRPr sz="2200" kern="1200">
          <a:solidFill>
            <a:schemeClr val="tx1"/>
          </a:solidFill>
          <a:latin typeface="+mn-lt"/>
          <a:ea typeface="+mn-ea"/>
          <a:cs typeface="+mn-cs"/>
        </a:defRPr>
      </a:lvl8pPr>
      <a:lvl9pPr marL="4283710" indent="-252095" algn="l" defTabSz="1007745" rtl="0" eaLnBrk="1" latinLnBrk="0" hangingPunct="1">
        <a:spcBef>
          <a:spcPct val="20000"/>
        </a:spcBef>
        <a:buFont typeface="Arial" panose="02080604020202020204" pitchFamily="34" charset="0"/>
        <a:buChar char="•"/>
        <a:defRPr sz="2200" kern="1200">
          <a:solidFill>
            <a:schemeClr val="tx1"/>
          </a:solidFill>
          <a:latin typeface="+mn-lt"/>
          <a:ea typeface="+mn-ea"/>
          <a:cs typeface="+mn-cs"/>
        </a:defRPr>
      </a:lvl9pPr>
    </p:bodyStyle>
    <p:otherStyle>
      <a:defPPr>
        <a:defRPr lang="zh-CN"/>
      </a:defPPr>
      <a:lvl1pPr marL="0" algn="l" defTabSz="1007745" rtl="0" eaLnBrk="1" latinLnBrk="0" hangingPunct="1">
        <a:defRPr sz="2000" kern="1200">
          <a:solidFill>
            <a:schemeClr val="tx1"/>
          </a:solidFill>
          <a:latin typeface="+mn-lt"/>
          <a:ea typeface="+mn-ea"/>
          <a:cs typeface="+mn-cs"/>
        </a:defRPr>
      </a:lvl1pPr>
      <a:lvl2pPr marL="504190" algn="l" defTabSz="1007745" rtl="0" eaLnBrk="1" latinLnBrk="0" hangingPunct="1">
        <a:defRPr sz="2000" kern="1200">
          <a:solidFill>
            <a:schemeClr val="tx1"/>
          </a:solidFill>
          <a:latin typeface="+mn-lt"/>
          <a:ea typeface="+mn-ea"/>
          <a:cs typeface="+mn-cs"/>
        </a:defRPr>
      </a:lvl2pPr>
      <a:lvl3pPr marL="1007745" algn="l" defTabSz="1007745" rtl="0" eaLnBrk="1" latinLnBrk="0" hangingPunct="1">
        <a:defRPr sz="2000" kern="1200">
          <a:solidFill>
            <a:schemeClr val="tx1"/>
          </a:solidFill>
          <a:latin typeface="+mn-lt"/>
          <a:ea typeface="+mn-ea"/>
          <a:cs typeface="+mn-cs"/>
        </a:defRPr>
      </a:lvl3pPr>
      <a:lvl4pPr marL="1511935" algn="l" defTabSz="1007745" rtl="0" eaLnBrk="1" latinLnBrk="0" hangingPunct="1">
        <a:defRPr sz="2000" kern="1200">
          <a:solidFill>
            <a:schemeClr val="tx1"/>
          </a:solidFill>
          <a:latin typeface="+mn-lt"/>
          <a:ea typeface="+mn-ea"/>
          <a:cs typeface="+mn-cs"/>
        </a:defRPr>
      </a:lvl4pPr>
      <a:lvl5pPr marL="2015490" algn="l" defTabSz="1007745" rtl="0" eaLnBrk="1" latinLnBrk="0" hangingPunct="1">
        <a:defRPr sz="2000" kern="1200">
          <a:solidFill>
            <a:schemeClr val="tx1"/>
          </a:solidFill>
          <a:latin typeface="+mn-lt"/>
          <a:ea typeface="+mn-ea"/>
          <a:cs typeface="+mn-cs"/>
        </a:defRPr>
      </a:lvl5pPr>
      <a:lvl6pPr marL="2519680" algn="l" defTabSz="1007745" rtl="0" eaLnBrk="1" latinLnBrk="0" hangingPunct="1">
        <a:defRPr sz="2000" kern="1200">
          <a:solidFill>
            <a:schemeClr val="tx1"/>
          </a:solidFill>
          <a:latin typeface="+mn-lt"/>
          <a:ea typeface="+mn-ea"/>
          <a:cs typeface="+mn-cs"/>
        </a:defRPr>
      </a:lvl6pPr>
      <a:lvl7pPr marL="3023870" algn="l" defTabSz="1007745" rtl="0" eaLnBrk="1" latinLnBrk="0" hangingPunct="1">
        <a:defRPr sz="2000" kern="1200">
          <a:solidFill>
            <a:schemeClr val="tx1"/>
          </a:solidFill>
          <a:latin typeface="+mn-lt"/>
          <a:ea typeface="+mn-ea"/>
          <a:cs typeface="+mn-cs"/>
        </a:defRPr>
      </a:lvl7pPr>
      <a:lvl8pPr marL="3527425" algn="l" defTabSz="1007745" rtl="0" eaLnBrk="1" latinLnBrk="0" hangingPunct="1">
        <a:defRPr sz="2000" kern="1200">
          <a:solidFill>
            <a:schemeClr val="tx1"/>
          </a:solidFill>
          <a:latin typeface="+mn-lt"/>
          <a:ea typeface="+mn-ea"/>
          <a:cs typeface="+mn-cs"/>
        </a:defRPr>
      </a:lvl8pPr>
      <a:lvl9pPr marL="4031615" algn="l" defTabSz="100774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themeOverride" Target="../theme/themeOverride9.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themeOverride" Target="../theme/themeOverride10.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themeOverride" Target="../theme/themeOverride1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1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15.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16.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17.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18.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19.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20.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21.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2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23.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hemeOverride" Target="../theme/themeOverride4.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themeOverride" Target="../theme/themeOverride5.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themeOverride" Target="../theme/themeOverride6.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xml"/><Relationship Id="rId3" Type="http://schemas.openxmlformats.org/officeDocument/2006/relationships/themeOverride" Target="../theme/themeOverride7.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themeOverride" Target="../theme/themeOverride8.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标题 1"/>
          <p:cNvSpPr>
            <a:spLocks noGrp="1"/>
          </p:cNvSpPr>
          <p:nvPr>
            <p:ph type="ctrTitle"/>
            <p:custDataLst>
              <p:tags r:id="rId1"/>
            </p:custDataLst>
          </p:nvPr>
        </p:nvSpPr>
        <p:spPr>
          <a:xfrm>
            <a:off x="1295896" y="1637492"/>
            <a:ext cx="7029385" cy="2143139"/>
          </a:xfrm>
        </p:spPr>
        <p:txBody>
          <a:bodyPr/>
          <a:lstStyle/>
          <a:p>
            <a:pPr algn="ctr"/>
            <a:r>
              <a:rPr lang="en-US" altLang="zh-CN" dirty="0">
                <a:latin typeface="+mn-lt"/>
                <a:ea typeface="+mn-ea"/>
                <a:cs typeface="+mn-ea"/>
                <a:sym typeface="+mn-lt"/>
              </a:rPr>
              <a:t>Kafka日志存储设计</a:t>
            </a:r>
            <a:endParaRPr lang="en-US" altLang="zh-CN" dirty="0">
              <a:latin typeface="+mn-lt"/>
              <a:ea typeface="+mn-ea"/>
              <a:cs typeface="+mn-ea"/>
              <a:sym typeface="+mn-lt"/>
            </a:endParaRPr>
          </a:p>
        </p:txBody>
      </p:sp>
      <p:sp>
        <p:nvSpPr>
          <p:cNvPr id="4" name="PA-标题 1"/>
          <p:cNvSpPr txBox="1"/>
          <p:nvPr>
            <p:custDataLst>
              <p:tags r:id="rId2"/>
            </p:custDataLst>
          </p:nvPr>
        </p:nvSpPr>
        <p:spPr>
          <a:xfrm>
            <a:off x="3888184" y="4284687"/>
            <a:ext cx="7029385" cy="2143139"/>
          </a:xfrm>
          <a:prstGeom prst="rect">
            <a:avLst/>
          </a:prstGeom>
        </p:spPr>
        <p:txBody>
          <a:bodyPr lIns="112901" tIns="56450" rIns="112901" bIns="56450">
            <a:noAutofit/>
          </a:bodyPr>
          <a:lstStyle>
            <a:lvl1pPr algn="l" defTabSz="1005840" rtl="0" eaLnBrk="1" fontAlgn="base" hangingPunct="1">
              <a:spcBef>
                <a:spcPct val="0"/>
              </a:spcBef>
              <a:spcAft>
                <a:spcPct val="0"/>
              </a:spcAft>
              <a:defRPr sz="4400" kern="1200">
                <a:solidFill>
                  <a:schemeClr val="bg1"/>
                </a:solidFill>
                <a:latin typeface="方正兰亭黑简体" pitchFamily="2" charset="-122"/>
                <a:ea typeface="方正兰亭黑简体" pitchFamily="2" charset="-122"/>
                <a:cs typeface="Arial" panose="02080604020202020204" pitchFamily="34" charset="0"/>
              </a:defRPr>
            </a:lvl1pPr>
            <a:lvl2pPr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2pPr>
            <a:lvl3pPr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3pPr>
            <a:lvl4pPr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4pPr>
            <a:lvl5pPr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5pPr>
            <a:lvl6pPr marL="457200"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6pPr>
            <a:lvl7pPr marL="914400"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7pPr>
            <a:lvl8pPr marL="1371600"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8pPr>
            <a:lvl9pPr marL="1828800" algn="ctr" defTabSz="1005840" rtl="0" eaLnBrk="1" fontAlgn="base" hangingPunct="1">
              <a:spcBef>
                <a:spcPct val="0"/>
              </a:spcBef>
              <a:spcAft>
                <a:spcPct val="0"/>
              </a:spcAft>
              <a:defRPr sz="4900">
                <a:solidFill>
                  <a:schemeClr val="tx1"/>
                </a:solidFill>
                <a:latin typeface="Calibri" panose="020F0502020204030204" pitchFamily="34" charset="0"/>
                <a:ea typeface="SimSun" pitchFamily="2" charset="-122"/>
              </a:defRPr>
            </a:lvl9pPr>
          </a:lstStyle>
          <a:p>
            <a:pPr algn="ctr"/>
            <a:r>
              <a:rPr lang="zh-CN" altLang="en-US" sz="2400" dirty="0">
                <a:latin typeface="+mn-lt"/>
                <a:ea typeface="+mn-ea"/>
                <a:cs typeface="+mn-ea"/>
                <a:sym typeface="+mn-lt"/>
              </a:rPr>
              <a:t>系统管理中心</a:t>
            </a:r>
            <a:endParaRPr lang="en-US" altLang="zh-CN" sz="2400" dirty="0">
              <a:latin typeface="+mn-lt"/>
              <a:ea typeface="+mn-ea"/>
              <a:cs typeface="+mn-ea"/>
              <a:sym typeface="+mn-lt"/>
            </a:endParaRPr>
          </a:p>
          <a:p>
            <a:pPr algn="ctr"/>
            <a:r>
              <a:rPr lang="zh-CN" altLang="en-US" sz="2400" dirty="0">
                <a:latin typeface="+mn-lt"/>
                <a:ea typeface="+mn-ea"/>
                <a:cs typeface="+mn-ea"/>
                <a:sym typeface="+mn-lt"/>
              </a:rPr>
              <a:t>大数据小组</a:t>
            </a:r>
            <a:endParaRPr lang="zh-CN" altLang="en-US" sz="2400" dirty="0">
              <a:latin typeface="+mn-lt"/>
              <a:ea typeface="+mn-ea"/>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791210" y="447040"/>
            <a:ext cx="6629400" cy="3308350"/>
          </a:xfrm>
          <a:prstGeom prst="rect">
            <a:avLst/>
          </a:prstGeom>
        </p:spPr>
      </p:pic>
      <p:sp>
        <p:nvSpPr>
          <p:cNvPr id="2" name="灯片编号占位符 1"/>
          <p:cNvSpPr>
            <a:spLocks noGrp="1"/>
          </p:cNvSpPr>
          <p:nvPr>
            <p:ph type="sldNum" sz="quarter" idx="10"/>
          </p:nvPr>
        </p:nvSpPr>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3" name="标题 3"/>
          <p:cNvSpPr>
            <a:spLocks noGrp="1"/>
          </p:cNvSpPr>
          <p:nvPr>
            <p:ph type="ctrTitle"/>
          </p:nvPr>
        </p:nvSpPr>
        <p:spPr>
          <a:xfrm>
            <a:off x="287784" y="180231"/>
            <a:ext cx="9649072" cy="835869"/>
          </a:xfrm>
        </p:spPr>
        <p:txBody>
          <a:bodyPr>
            <a:normAutofit/>
          </a:bodyPr>
          <a:lstStyle/>
          <a:p>
            <a:r>
              <a:rPr lang="en-US" altLang="en-US" dirty="0">
                <a:latin typeface="+mn-lt"/>
                <a:ea typeface="+mn-ea"/>
                <a:cs typeface="+mn-ea"/>
                <a:sym typeface="+mn-lt"/>
              </a:rPr>
              <a:t>7</a:t>
            </a:r>
            <a:r>
              <a:rPr lang="en-US" altLang="zh-CN" dirty="0">
                <a:latin typeface="+mn-lt"/>
                <a:ea typeface="+mn-ea"/>
                <a:cs typeface="+mn-ea"/>
                <a:sym typeface="+mn-lt"/>
              </a:rPr>
              <a:t>. </a:t>
            </a:r>
            <a:r>
              <a:rPr lang="en-US" altLang="en-US" dirty="0">
                <a:latin typeface="+mn-lt"/>
                <a:ea typeface="+mn-ea"/>
                <a:cs typeface="+mn-ea"/>
                <a:sym typeface="+mn-lt"/>
              </a:rPr>
              <a:t>Lamda Architecture Examples</a:t>
            </a:r>
            <a:endParaRPr lang="en-US" altLang="en-US" dirty="0">
              <a:latin typeface="+mn-lt"/>
              <a:ea typeface="+mn-ea"/>
              <a:cs typeface="+mn-ea"/>
              <a:sym typeface="+mn-lt"/>
            </a:endParaRPr>
          </a:p>
        </p:txBody>
      </p:sp>
      <p:sp>
        <p:nvSpPr>
          <p:cNvPr id="40" name="magnifying-glass_68213"/>
          <p:cNvSpPr>
            <a:spLocks noChangeAspect="1"/>
          </p:cNvSpPr>
          <p:nvPr/>
        </p:nvSpPr>
        <p:spPr bwMode="auto">
          <a:xfrm>
            <a:off x="1787274" y="4087528"/>
            <a:ext cx="609685" cy="60880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3" name="patch_340633"/>
          <p:cNvSpPr>
            <a:spLocks noChangeAspect="1"/>
          </p:cNvSpPr>
          <p:nvPr/>
        </p:nvSpPr>
        <p:spPr bwMode="auto">
          <a:xfrm>
            <a:off x="5530037" y="4031733"/>
            <a:ext cx="609685" cy="60879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609" h="606719">
                <a:moveTo>
                  <a:pt x="317659" y="386061"/>
                </a:moveTo>
                <a:cubicBezTo>
                  <a:pt x="325298" y="386061"/>
                  <a:pt x="331490" y="392253"/>
                  <a:pt x="331490" y="399892"/>
                </a:cubicBezTo>
                <a:cubicBezTo>
                  <a:pt x="331490" y="407531"/>
                  <a:pt x="325298" y="413723"/>
                  <a:pt x="317659" y="413723"/>
                </a:cubicBezTo>
                <a:cubicBezTo>
                  <a:pt x="310020" y="413723"/>
                  <a:pt x="303828" y="407531"/>
                  <a:pt x="303828" y="399892"/>
                </a:cubicBezTo>
                <a:cubicBezTo>
                  <a:pt x="303828" y="392253"/>
                  <a:pt x="310020" y="386061"/>
                  <a:pt x="317659" y="386061"/>
                </a:cubicBezTo>
                <a:close/>
                <a:moveTo>
                  <a:pt x="262442" y="330949"/>
                </a:moveTo>
                <a:cubicBezTo>
                  <a:pt x="270061" y="330949"/>
                  <a:pt x="276238" y="337126"/>
                  <a:pt x="276238" y="344745"/>
                </a:cubicBezTo>
                <a:cubicBezTo>
                  <a:pt x="276238" y="352364"/>
                  <a:pt x="270061" y="358541"/>
                  <a:pt x="262442" y="358541"/>
                </a:cubicBezTo>
                <a:cubicBezTo>
                  <a:pt x="254823" y="358541"/>
                  <a:pt x="248646" y="352364"/>
                  <a:pt x="248646" y="344745"/>
                </a:cubicBezTo>
                <a:cubicBezTo>
                  <a:pt x="248646" y="337126"/>
                  <a:pt x="254823" y="330949"/>
                  <a:pt x="262442" y="330949"/>
                </a:cubicBezTo>
                <a:close/>
                <a:moveTo>
                  <a:pt x="331455" y="317119"/>
                </a:moveTo>
                <a:cubicBezTo>
                  <a:pt x="339113" y="317119"/>
                  <a:pt x="345321" y="323296"/>
                  <a:pt x="345321" y="330915"/>
                </a:cubicBezTo>
                <a:cubicBezTo>
                  <a:pt x="345321" y="338534"/>
                  <a:pt x="339113" y="344711"/>
                  <a:pt x="331455" y="344711"/>
                </a:cubicBezTo>
                <a:cubicBezTo>
                  <a:pt x="323797" y="344711"/>
                  <a:pt x="317589" y="338534"/>
                  <a:pt x="317589" y="330915"/>
                </a:cubicBezTo>
                <a:cubicBezTo>
                  <a:pt x="317589" y="323296"/>
                  <a:pt x="323797" y="317119"/>
                  <a:pt x="331455" y="317119"/>
                </a:cubicBezTo>
                <a:close/>
                <a:moveTo>
                  <a:pt x="400503" y="303288"/>
                </a:moveTo>
                <a:cubicBezTo>
                  <a:pt x="408142" y="303288"/>
                  <a:pt x="414334" y="309480"/>
                  <a:pt x="414334" y="317119"/>
                </a:cubicBezTo>
                <a:cubicBezTo>
                  <a:pt x="414334" y="324758"/>
                  <a:pt x="408142" y="330950"/>
                  <a:pt x="400503" y="330950"/>
                </a:cubicBezTo>
                <a:cubicBezTo>
                  <a:pt x="392864" y="330950"/>
                  <a:pt x="386672" y="324758"/>
                  <a:pt x="386672" y="317119"/>
                </a:cubicBezTo>
                <a:cubicBezTo>
                  <a:pt x="386672" y="309480"/>
                  <a:pt x="392864" y="303288"/>
                  <a:pt x="400503" y="303288"/>
                </a:cubicBezTo>
                <a:close/>
                <a:moveTo>
                  <a:pt x="207189" y="275767"/>
                </a:moveTo>
                <a:cubicBezTo>
                  <a:pt x="214808" y="275767"/>
                  <a:pt x="220985" y="281928"/>
                  <a:pt x="220985" y="289528"/>
                </a:cubicBezTo>
                <a:cubicBezTo>
                  <a:pt x="220985" y="297128"/>
                  <a:pt x="214808" y="303289"/>
                  <a:pt x="207189" y="303289"/>
                </a:cubicBezTo>
                <a:cubicBezTo>
                  <a:pt x="199570" y="303289"/>
                  <a:pt x="193393" y="297128"/>
                  <a:pt x="193393" y="289528"/>
                </a:cubicBezTo>
                <a:cubicBezTo>
                  <a:pt x="193393" y="281928"/>
                  <a:pt x="199570" y="275767"/>
                  <a:pt x="207189" y="275767"/>
                </a:cubicBezTo>
                <a:close/>
                <a:moveTo>
                  <a:pt x="128420" y="266137"/>
                </a:moveTo>
                <a:cubicBezTo>
                  <a:pt x="131880" y="266137"/>
                  <a:pt x="135351" y="267514"/>
                  <a:pt x="138155" y="270269"/>
                </a:cubicBezTo>
                <a:lnTo>
                  <a:pt x="299696" y="431562"/>
                </a:lnTo>
                <a:cubicBezTo>
                  <a:pt x="305215" y="437072"/>
                  <a:pt x="305215" y="445337"/>
                  <a:pt x="299696" y="450846"/>
                </a:cubicBezTo>
                <a:cubicBezTo>
                  <a:pt x="294178" y="456445"/>
                  <a:pt x="285901" y="456445"/>
                  <a:pt x="280383" y="450846"/>
                </a:cubicBezTo>
                <a:lnTo>
                  <a:pt x="128454" y="299239"/>
                </a:lnTo>
                <a:lnTo>
                  <a:pt x="64905" y="362602"/>
                </a:lnTo>
                <a:cubicBezTo>
                  <a:pt x="15241" y="412278"/>
                  <a:pt x="15241" y="492258"/>
                  <a:pt x="64905" y="541846"/>
                </a:cubicBezTo>
                <a:cubicBezTo>
                  <a:pt x="114658" y="591523"/>
                  <a:pt x="194761" y="591523"/>
                  <a:pt x="244425" y="541846"/>
                </a:cubicBezTo>
                <a:lnTo>
                  <a:pt x="421186" y="365445"/>
                </a:lnTo>
                <a:cubicBezTo>
                  <a:pt x="426704" y="359847"/>
                  <a:pt x="434982" y="359847"/>
                  <a:pt x="440500" y="365445"/>
                </a:cubicBezTo>
                <a:cubicBezTo>
                  <a:pt x="446018" y="370955"/>
                  <a:pt x="446018" y="379220"/>
                  <a:pt x="440500" y="384729"/>
                </a:cubicBezTo>
                <a:lnTo>
                  <a:pt x="263739" y="561219"/>
                </a:lnTo>
                <a:cubicBezTo>
                  <a:pt x="233389" y="591523"/>
                  <a:pt x="194761" y="606719"/>
                  <a:pt x="154710" y="606719"/>
                </a:cubicBezTo>
                <a:cubicBezTo>
                  <a:pt x="114658" y="606719"/>
                  <a:pt x="75941" y="591523"/>
                  <a:pt x="45591" y="561219"/>
                </a:cubicBezTo>
                <a:cubicBezTo>
                  <a:pt x="-15198" y="501945"/>
                  <a:pt x="-15198" y="404013"/>
                  <a:pt x="45591" y="343317"/>
                </a:cubicBezTo>
                <a:lnTo>
                  <a:pt x="118752" y="270269"/>
                </a:lnTo>
                <a:cubicBezTo>
                  <a:pt x="121511" y="267514"/>
                  <a:pt x="124960" y="266137"/>
                  <a:pt x="128420" y="266137"/>
                </a:cubicBezTo>
                <a:close/>
                <a:moveTo>
                  <a:pt x="276202" y="262007"/>
                </a:moveTo>
                <a:cubicBezTo>
                  <a:pt x="283821" y="262007"/>
                  <a:pt x="289998" y="268168"/>
                  <a:pt x="289998" y="275768"/>
                </a:cubicBezTo>
                <a:cubicBezTo>
                  <a:pt x="289998" y="283368"/>
                  <a:pt x="283821" y="289529"/>
                  <a:pt x="276202" y="289529"/>
                </a:cubicBezTo>
                <a:cubicBezTo>
                  <a:pt x="268583" y="289529"/>
                  <a:pt x="262406" y="283368"/>
                  <a:pt x="262406" y="275768"/>
                </a:cubicBezTo>
                <a:cubicBezTo>
                  <a:pt x="262406" y="268168"/>
                  <a:pt x="268583" y="262007"/>
                  <a:pt x="276202" y="262007"/>
                </a:cubicBezTo>
                <a:close/>
                <a:moveTo>
                  <a:pt x="345286" y="248247"/>
                </a:moveTo>
                <a:cubicBezTo>
                  <a:pt x="352905" y="248247"/>
                  <a:pt x="359082" y="254408"/>
                  <a:pt x="359082" y="262008"/>
                </a:cubicBezTo>
                <a:cubicBezTo>
                  <a:pt x="359082" y="269608"/>
                  <a:pt x="352905" y="275769"/>
                  <a:pt x="345286" y="275769"/>
                </a:cubicBezTo>
                <a:cubicBezTo>
                  <a:pt x="337667" y="275769"/>
                  <a:pt x="331490" y="269608"/>
                  <a:pt x="331490" y="262008"/>
                </a:cubicBezTo>
                <a:cubicBezTo>
                  <a:pt x="331490" y="254408"/>
                  <a:pt x="337667" y="248247"/>
                  <a:pt x="345286" y="248247"/>
                </a:cubicBezTo>
                <a:close/>
                <a:moveTo>
                  <a:pt x="290033" y="193065"/>
                </a:moveTo>
                <a:cubicBezTo>
                  <a:pt x="297652" y="193065"/>
                  <a:pt x="303829" y="199226"/>
                  <a:pt x="303829" y="206826"/>
                </a:cubicBezTo>
                <a:cubicBezTo>
                  <a:pt x="303829" y="214426"/>
                  <a:pt x="297652" y="220587"/>
                  <a:pt x="290033" y="220587"/>
                </a:cubicBezTo>
                <a:cubicBezTo>
                  <a:pt x="282414" y="220587"/>
                  <a:pt x="276237" y="214426"/>
                  <a:pt x="276237" y="206826"/>
                </a:cubicBezTo>
                <a:cubicBezTo>
                  <a:pt x="276237" y="199226"/>
                  <a:pt x="282414" y="193065"/>
                  <a:pt x="290033" y="193065"/>
                </a:cubicBezTo>
                <a:close/>
                <a:moveTo>
                  <a:pt x="452431" y="0"/>
                </a:moveTo>
                <a:cubicBezTo>
                  <a:pt x="491971" y="0"/>
                  <a:pt x="531689" y="15173"/>
                  <a:pt x="562084" y="45520"/>
                </a:cubicBezTo>
                <a:cubicBezTo>
                  <a:pt x="622784" y="104792"/>
                  <a:pt x="622784" y="202719"/>
                  <a:pt x="562084" y="263324"/>
                </a:cubicBezTo>
                <a:lnTo>
                  <a:pt x="488834" y="336458"/>
                </a:lnTo>
                <a:cubicBezTo>
                  <a:pt x="486075" y="339213"/>
                  <a:pt x="483316" y="340546"/>
                  <a:pt x="479221" y="340546"/>
                </a:cubicBezTo>
                <a:cubicBezTo>
                  <a:pt x="476462" y="340546"/>
                  <a:pt x="472279" y="339213"/>
                  <a:pt x="469520" y="336458"/>
                </a:cubicBezTo>
                <a:lnTo>
                  <a:pt x="307979" y="175082"/>
                </a:lnTo>
                <a:cubicBezTo>
                  <a:pt x="302461" y="169573"/>
                  <a:pt x="302461" y="161309"/>
                  <a:pt x="307979" y="155799"/>
                </a:cubicBezTo>
                <a:cubicBezTo>
                  <a:pt x="313497" y="150290"/>
                  <a:pt x="321774" y="150290"/>
                  <a:pt x="327293" y="155799"/>
                </a:cubicBezTo>
                <a:lnTo>
                  <a:pt x="479221" y="307489"/>
                </a:lnTo>
                <a:lnTo>
                  <a:pt x="542681" y="244040"/>
                </a:lnTo>
                <a:cubicBezTo>
                  <a:pt x="592434" y="194455"/>
                  <a:pt x="592434" y="114478"/>
                  <a:pt x="542681" y="64803"/>
                </a:cubicBezTo>
                <a:cubicBezTo>
                  <a:pt x="493017" y="15217"/>
                  <a:pt x="412914" y="15217"/>
                  <a:pt x="363161" y="64803"/>
                </a:cubicBezTo>
                <a:lnTo>
                  <a:pt x="186489" y="241286"/>
                </a:lnTo>
                <a:cubicBezTo>
                  <a:pt x="180882" y="246795"/>
                  <a:pt x="172604" y="246795"/>
                  <a:pt x="167086" y="241286"/>
                </a:cubicBezTo>
                <a:cubicBezTo>
                  <a:pt x="161568" y="235776"/>
                  <a:pt x="161568" y="227512"/>
                  <a:pt x="167086" y="222002"/>
                </a:cubicBezTo>
                <a:lnTo>
                  <a:pt x="343847" y="45520"/>
                </a:lnTo>
                <a:cubicBezTo>
                  <a:pt x="373530" y="15173"/>
                  <a:pt x="412892" y="0"/>
                  <a:pt x="452431"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4" name="wrench-and-screwdriver-crossed_20446"/>
          <p:cNvSpPr>
            <a:spLocks noChangeAspect="1"/>
          </p:cNvSpPr>
          <p:nvPr/>
        </p:nvSpPr>
        <p:spPr bwMode="auto">
          <a:xfrm>
            <a:off x="7420607" y="4020291"/>
            <a:ext cx="609685" cy="527653"/>
          </a:xfrm>
          <a:custGeom>
            <a:avLst/>
            <a:gdLst>
              <a:gd name="connsiteX0" fmla="*/ 332857 w 607850"/>
              <a:gd name="connsiteY0" fmla="*/ 354309 h 526065"/>
              <a:gd name="connsiteX1" fmla="*/ 472224 w 607850"/>
              <a:gd name="connsiteY1" fmla="*/ 493605 h 526065"/>
              <a:gd name="connsiteX2" fmla="*/ 457617 w 607850"/>
              <a:gd name="connsiteY2" fmla="*/ 508000 h 526065"/>
              <a:gd name="connsiteX3" fmla="*/ 318250 w 607850"/>
              <a:gd name="connsiteY3" fmla="*/ 368845 h 526065"/>
              <a:gd name="connsiteX4" fmla="*/ 490668 w 607850"/>
              <a:gd name="connsiteY4" fmla="*/ 24357 h 526065"/>
              <a:gd name="connsiteX5" fmla="*/ 375293 w 607850"/>
              <a:gd name="connsiteY5" fmla="*/ 55158 h 526065"/>
              <a:gd name="connsiteX6" fmla="*/ 342900 w 607850"/>
              <a:gd name="connsiteY6" fmla="*/ 176042 h 526065"/>
              <a:gd name="connsiteX7" fmla="*/ 361742 w 607850"/>
              <a:gd name="connsiteY7" fmla="*/ 194858 h 526065"/>
              <a:gd name="connsiteX8" fmla="*/ 109955 w 607850"/>
              <a:gd name="connsiteY8" fmla="*/ 446292 h 526065"/>
              <a:gd name="connsiteX9" fmla="*/ 160803 w 607850"/>
              <a:gd name="connsiteY9" fmla="*/ 497068 h 526065"/>
              <a:gd name="connsiteX10" fmla="*/ 412590 w 607850"/>
              <a:gd name="connsiteY10" fmla="*/ 245634 h 526065"/>
              <a:gd name="connsiteX11" fmla="*/ 431432 w 607850"/>
              <a:gd name="connsiteY11" fmla="*/ 264450 h 526065"/>
              <a:gd name="connsiteX12" fmla="*/ 552485 w 607850"/>
              <a:gd name="connsiteY12" fmla="*/ 232103 h 526065"/>
              <a:gd name="connsiteX13" fmla="*/ 583330 w 607850"/>
              <a:gd name="connsiteY13" fmla="*/ 116889 h 526065"/>
              <a:gd name="connsiteX14" fmla="*/ 547323 w 607850"/>
              <a:gd name="connsiteY14" fmla="*/ 152974 h 526065"/>
              <a:gd name="connsiteX15" fmla="*/ 474149 w 607850"/>
              <a:gd name="connsiteY15" fmla="*/ 133385 h 526065"/>
              <a:gd name="connsiteX16" fmla="*/ 454532 w 607850"/>
              <a:gd name="connsiteY16" fmla="*/ 60313 h 526065"/>
              <a:gd name="connsiteX17" fmla="*/ 502412 w 607850"/>
              <a:gd name="connsiteY17" fmla="*/ 0 h 526065"/>
              <a:gd name="connsiteX18" fmla="*/ 523319 w 607850"/>
              <a:gd name="connsiteY18" fmla="*/ 20749 h 526065"/>
              <a:gd name="connsiteX19" fmla="*/ 477504 w 607850"/>
              <a:gd name="connsiteY19" fmla="*/ 66499 h 526065"/>
              <a:gd name="connsiteX20" fmla="*/ 490926 w 607850"/>
              <a:gd name="connsiteY20" fmla="*/ 116631 h 526065"/>
              <a:gd name="connsiteX21" fmla="*/ 541129 w 607850"/>
              <a:gd name="connsiteY21" fmla="*/ 130034 h 526065"/>
              <a:gd name="connsiteX22" fmla="*/ 586943 w 607850"/>
              <a:gd name="connsiteY22" fmla="*/ 84284 h 526065"/>
              <a:gd name="connsiteX23" fmla="*/ 607850 w 607850"/>
              <a:gd name="connsiteY23" fmla="*/ 105161 h 526065"/>
              <a:gd name="connsiteX24" fmla="*/ 569263 w 607850"/>
              <a:gd name="connsiteY24" fmla="*/ 248856 h 526065"/>
              <a:gd name="connsiteX25" fmla="*/ 425366 w 607850"/>
              <a:gd name="connsiteY25" fmla="*/ 287261 h 526065"/>
              <a:gd name="connsiteX26" fmla="*/ 412590 w 607850"/>
              <a:gd name="connsiteY26" fmla="*/ 274631 h 526065"/>
              <a:gd name="connsiteX27" fmla="*/ 160803 w 607850"/>
              <a:gd name="connsiteY27" fmla="*/ 526065 h 526065"/>
              <a:gd name="connsiteX28" fmla="*/ 80918 w 607850"/>
              <a:gd name="connsiteY28" fmla="*/ 446292 h 526065"/>
              <a:gd name="connsiteX29" fmla="*/ 203004 w 607850"/>
              <a:gd name="connsiteY29" fmla="*/ 324377 h 526065"/>
              <a:gd name="connsiteX30" fmla="*/ 0 w 607850"/>
              <a:gd name="connsiteY30" fmla="*/ 121657 h 526065"/>
              <a:gd name="connsiteX31" fmla="*/ 85305 w 607850"/>
              <a:gd name="connsiteY31" fmla="*/ 36471 h 526065"/>
              <a:gd name="connsiteX32" fmla="*/ 288309 w 607850"/>
              <a:gd name="connsiteY32" fmla="*/ 239191 h 526065"/>
              <a:gd name="connsiteX33" fmla="*/ 332704 w 607850"/>
              <a:gd name="connsiteY33" fmla="*/ 194858 h 526065"/>
              <a:gd name="connsiteX34" fmla="*/ 320057 w 607850"/>
              <a:gd name="connsiteY34" fmla="*/ 182099 h 526065"/>
              <a:gd name="connsiteX35" fmla="*/ 358515 w 607850"/>
              <a:gd name="connsiteY35" fmla="*/ 38405 h 5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850" h="526065">
                <a:moveTo>
                  <a:pt x="332857" y="354309"/>
                </a:moveTo>
                <a:lnTo>
                  <a:pt x="472224" y="493605"/>
                </a:lnTo>
                <a:lnTo>
                  <a:pt x="457617" y="508000"/>
                </a:lnTo>
                <a:lnTo>
                  <a:pt x="318250" y="368845"/>
                </a:lnTo>
                <a:close/>
                <a:moveTo>
                  <a:pt x="490668" y="24357"/>
                </a:moveTo>
                <a:lnTo>
                  <a:pt x="375293" y="55158"/>
                </a:lnTo>
                <a:lnTo>
                  <a:pt x="342900" y="176042"/>
                </a:lnTo>
                <a:lnTo>
                  <a:pt x="361742" y="194858"/>
                </a:lnTo>
                <a:lnTo>
                  <a:pt x="109955" y="446292"/>
                </a:lnTo>
                <a:lnTo>
                  <a:pt x="160803" y="497068"/>
                </a:lnTo>
                <a:lnTo>
                  <a:pt x="412590" y="245634"/>
                </a:lnTo>
                <a:lnTo>
                  <a:pt x="431432" y="264450"/>
                </a:lnTo>
                <a:lnTo>
                  <a:pt x="552485" y="232103"/>
                </a:lnTo>
                <a:lnTo>
                  <a:pt x="583330" y="116889"/>
                </a:lnTo>
                <a:lnTo>
                  <a:pt x="547323" y="152974"/>
                </a:lnTo>
                <a:lnTo>
                  <a:pt x="474149" y="133385"/>
                </a:lnTo>
                <a:lnTo>
                  <a:pt x="454532" y="60313"/>
                </a:lnTo>
                <a:close/>
                <a:moveTo>
                  <a:pt x="502412" y="0"/>
                </a:moveTo>
                <a:lnTo>
                  <a:pt x="523319" y="20749"/>
                </a:lnTo>
                <a:lnTo>
                  <a:pt x="477504" y="66499"/>
                </a:lnTo>
                <a:lnTo>
                  <a:pt x="490926" y="116631"/>
                </a:lnTo>
                <a:lnTo>
                  <a:pt x="541129" y="130034"/>
                </a:lnTo>
                <a:lnTo>
                  <a:pt x="586943" y="84284"/>
                </a:lnTo>
                <a:lnTo>
                  <a:pt x="607850" y="105161"/>
                </a:lnTo>
                <a:lnTo>
                  <a:pt x="569263" y="248856"/>
                </a:lnTo>
                <a:lnTo>
                  <a:pt x="425366" y="287261"/>
                </a:lnTo>
                <a:lnTo>
                  <a:pt x="412590" y="274631"/>
                </a:lnTo>
                <a:lnTo>
                  <a:pt x="160803" y="526065"/>
                </a:lnTo>
                <a:lnTo>
                  <a:pt x="80918" y="446292"/>
                </a:lnTo>
                <a:lnTo>
                  <a:pt x="203004" y="324377"/>
                </a:lnTo>
                <a:lnTo>
                  <a:pt x="0" y="121657"/>
                </a:lnTo>
                <a:lnTo>
                  <a:pt x="85305" y="36471"/>
                </a:lnTo>
                <a:lnTo>
                  <a:pt x="288309" y="239191"/>
                </a:lnTo>
                <a:lnTo>
                  <a:pt x="332704" y="194858"/>
                </a:lnTo>
                <a:lnTo>
                  <a:pt x="320057" y="182099"/>
                </a:lnTo>
                <a:lnTo>
                  <a:pt x="358515" y="38405"/>
                </a:lnTo>
                <a:close/>
              </a:path>
            </a:pathLst>
          </a:custGeom>
          <a:solidFill>
            <a:schemeClr val="bg1"/>
          </a:solidFill>
          <a:ln>
            <a:noFill/>
          </a:ln>
        </p:spPr>
        <p:txBody>
          <a:bodyPr/>
          <a:lstStyle/>
          <a:p>
            <a:endParaRPr lang="zh-CN" altLang="en-US">
              <a:latin typeface="+mn-lt"/>
              <a:ea typeface="+mn-ea"/>
              <a:cs typeface="+mn-ea"/>
              <a:sym typeface="+mn-lt"/>
            </a:endParaRPr>
          </a:p>
        </p:txBody>
      </p:sp>
      <p:sp>
        <p:nvSpPr>
          <p:cNvPr id="7" name="Text Box 6"/>
          <p:cNvSpPr txBox="1"/>
          <p:nvPr/>
        </p:nvSpPr>
        <p:spPr>
          <a:xfrm>
            <a:off x="209550" y="3755390"/>
            <a:ext cx="9805035" cy="3969385"/>
          </a:xfrm>
          <a:prstGeom prst="rect">
            <a:avLst/>
          </a:prstGeom>
          <a:noFill/>
        </p:spPr>
        <p:txBody>
          <a:bodyPr wrap="square" rtlCol="0" anchor="t">
            <a:spAutoFit/>
          </a:bodyPr>
          <a:p>
            <a:r>
              <a:rPr lang="en-US" altLang="en-US" sz="1800"/>
              <a:t>上图</a:t>
            </a:r>
            <a:r>
              <a:rPr lang="en-US" sz="1800"/>
              <a:t>是一个用户画像产品的大数据处理架构的简化版本，略去了和这个主题无关的部分。可以看到这个产品采用了典型的Lambda Architecture：</a:t>
            </a:r>
            <a:endParaRPr lang="en-US" sz="1800"/>
          </a:p>
          <a:p>
            <a:pPr marL="342900" indent="-342900">
              <a:buFont typeface="Arial" panose="02080604020202020204" pitchFamily="34" charset="0"/>
              <a:buChar char="•"/>
            </a:pPr>
            <a:r>
              <a:rPr lang="en-US" sz="1800"/>
              <a:t>Bigpipe百度自研的分布式流式数据传输系统，实时传输在线系统的日志，下游可以通过订阅的方式来获取数据。Bigpipe保证数据在传输过程中不重不丢。</a:t>
            </a:r>
            <a:endParaRPr lang="en-US" sz="1800"/>
          </a:p>
          <a:p>
            <a:pPr marL="342900" indent="-342900">
              <a:buFont typeface="Arial" panose="02080604020202020204" pitchFamily="34" charset="0"/>
              <a:buChar char="•"/>
            </a:pPr>
            <a:r>
              <a:rPr lang="en-US" sz="1800"/>
              <a:t>Data Warehouse是基于HDFS的数据仓库，保存收到的所有原始数据。</a:t>
            </a:r>
            <a:endParaRPr lang="en-US" sz="1800"/>
          </a:p>
          <a:p>
            <a:pPr marL="342900" indent="-342900">
              <a:buFont typeface="Arial" panose="02080604020202020204" pitchFamily="34" charset="0"/>
              <a:buChar char="•"/>
            </a:pPr>
            <a:r>
              <a:rPr lang="en-US" sz="1800"/>
              <a:t>Batch layer：一系列的Hadoop App完成用户特征的挖掘，App之间通过HDFS来交换数据。Batch layer每天运行一次，数据的延迟是一天。</a:t>
            </a:r>
            <a:endParaRPr lang="en-US" sz="1800"/>
          </a:p>
          <a:p>
            <a:pPr marL="342900" indent="-342900">
              <a:buFont typeface="Arial" panose="02080604020202020204" pitchFamily="34" charset="0"/>
              <a:buChar char="•"/>
            </a:pPr>
            <a:r>
              <a:rPr lang="en-US" sz="1800"/>
              <a:t>Speed layer：利用百度自研的DStream实时流式计算平台，完成当天用户特征的实时挖掘。</a:t>
            </a:r>
            <a:endParaRPr lang="en-US" sz="1800"/>
          </a:p>
          <a:p>
            <a:pPr marL="342900" indent="-342900">
              <a:buFont typeface="Arial" panose="02080604020202020204" pitchFamily="34" charset="0"/>
              <a:buChar char="•"/>
            </a:pPr>
            <a:r>
              <a:rPr lang="en-US" sz="1800"/>
              <a:t>MolaDB是百度自研的一个面向在线业务的低延迟KV数据库，存储挖掘后用户特征，并为在线系统提供服务。</a:t>
            </a:r>
            <a:endParaRPr lang="en-US" sz="1800"/>
          </a:p>
          <a:p>
            <a:pPr marL="342900" indent="-342900">
              <a:buFont typeface="Arial" panose="02080604020202020204" pitchFamily="34" charset="0"/>
              <a:buChar char="•"/>
            </a:pPr>
            <a:r>
              <a:rPr lang="en-US" sz="1800"/>
              <a:t>Search Router是在线业务的检索入口，根据在线业务的检索请求查询MolaDB。</a:t>
            </a:r>
            <a:endParaRPr lang="en-US" sz="1800"/>
          </a:p>
          <a:p>
            <a:pPr marL="342900" indent="-342900">
              <a:buFont typeface="Arial" panose="02080604020202020204" pitchFamily="34" charset="0"/>
              <a:buChar char="•"/>
            </a:pPr>
            <a:r>
              <a:rPr lang="en-US" sz="1800"/>
              <a:t>通过采用Lambda Architecture，即实现了海量用户画像数据的实时处理，同时也最大限度的保证了系统的可靠性。</a:t>
            </a:r>
            <a:endParaRPr lang="en-US" sz="1800"/>
          </a:p>
          <a:p>
            <a:pPr marL="342900" indent="-342900"/>
            <a:endParaRPr lang="en-US"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04520" y="180340"/>
            <a:ext cx="8502650" cy="3194050"/>
          </a:xfrm>
          <a:prstGeom prst="rect">
            <a:avLst/>
          </a:prstGeom>
        </p:spPr>
      </p:pic>
      <p:sp>
        <p:nvSpPr>
          <p:cNvPr id="2" name="灯片编号占位符 1"/>
          <p:cNvSpPr>
            <a:spLocks noGrp="1"/>
          </p:cNvSpPr>
          <p:nvPr>
            <p:ph type="sldNum" sz="quarter" idx="10"/>
          </p:nvPr>
        </p:nvSpPr>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3" name="标题 3"/>
          <p:cNvSpPr>
            <a:spLocks noGrp="1"/>
          </p:cNvSpPr>
          <p:nvPr>
            <p:ph type="ctrTitle"/>
          </p:nvPr>
        </p:nvSpPr>
        <p:spPr>
          <a:xfrm>
            <a:off x="287784" y="180231"/>
            <a:ext cx="9649072" cy="835869"/>
          </a:xfrm>
        </p:spPr>
        <p:txBody>
          <a:bodyPr>
            <a:normAutofit/>
          </a:bodyPr>
          <a:lstStyle/>
          <a:p>
            <a:r>
              <a:rPr lang="en-US" altLang="en-US" dirty="0">
                <a:latin typeface="+mn-lt"/>
                <a:ea typeface="+mn-ea"/>
                <a:cs typeface="+mn-ea"/>
                <a:sym typeface="+mn-lt"/>
              </a:rPr>
              <a:t>8</a:t>
            </a:r>
            <a:r>
              <a:rPr lang="en-US" altLang="zh-CN" dirty="0">
                <a:latin typeface="+mn-lt"/>
                <a:ea typeface="+mn-ea"/>
                <a:cs typeface="+mn-ea"/>
                <a:sym typeface="+mn-lt"/>
              </a:rPr>
              <a:t>. </a:t>
            </a:r>
            <a:r>
              <a:rPr lang="en-US" altLang="en-US" dirty="0">
                <a:latin typeface="+mn-lt"/>
                <a:ea typeface="+mn-ea"/>
                <a:cs typeface="+mn-ea"/>
                <a:sym typeface="+mn-lt"/>
              </a:rPr>
              <a:t>An Alternative</a:t>
            </a:r>
            <a:endParaRPr lang="en-US" altLang="en-US" dirty="0">
              <a:latin typeface="+mn-lt"/>
              <a:ea typeface="+mn-ea"/>
              <a:cs typeface="+mn-ea"/>
              <a:sym typeface="+mn-lt"/>
            </a:endParaRPr>
          </a:p>
        </p:txBody>
      </p:sp>
      <p:sp>
        <p:nvSpPr>
          <p:cNvPr id="40" name="magnifying-glass_68213"/>
          <p:cNvSpPr>
            <a:spLocks noChangeAspect="1"/>
          </p:cNvSpPr>
          <p:nvPr/>
        </p:nvSpPr>
        <p:spPr bwMode="auto">
          <a:xfrm>
            <a:off x="1787274" y="4087528"/>
            <a:ext cx="609685" cy="60880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3" name="patch_340633"/>
          <p:cNvSpPr>
            <a:spLocks noChangeAspect="1"/>
          </p:cNvSpPr>
          <p:nvPr/>
        </p:nvSpPr>
        <p:spPr bwMode="auto">
          <a:xfrm>
            <a:off x="5530037" y="4031733"/>
            <a:ext cx="609685" cy="60879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609" h="606719">
                <a:moveTo>
                  <a:pt x="317659" y="386061"/>
                </a:moveTo>
                <a:cubicBezTo>
                  <a:pt x="325298" y="386061"/>
                  <a:pt x="331490" y="392253"/>
                  <a:pt x="331490" y="399892"/>
                </a:cubicBezTo>
                <a:cubicBezTo>
                  <a:pt x="331490" y="407531"/>
                  <a:pt x="325298" y="413723"/>
                  <a:pt x="317659" y="413723"/>
                </a:cubicBezTo>
                <a:cubicBezTo>
                  <a:pt x="310020" y="413723"/>
                  <a:pt x="303828" y="407531"/>
                  <a:pt x="303828" y="399892"/>
                </a:cubicBezTo>
                <a:cubicBezTo>
                  <a:pt x="303828" y="392253"/>
                  <a:pt x="310020" y="386061"/>
                  <a:pt x="317659" y="386061"/>
                </a:cubicBezTo>
                <a:close/>
                <a:moveTo>
                  <a:pt x="262442" y="330949"/>
                </a:moveTo>
                <a:cubicBezTo>
                  <a:pt x="270061" y="330949"/>
                  <a:pt x="276238" y="337126"/>
                  <a:pt x="276238" y="344745"/>
                </a:cubicBezTo>
                <a:cubicBezTo>
                  <a:pt x="276238" y="352364"/>
                  <a:pt x="270061" y="358541"/>
                  <a:pt x="262442" y="358541"/>
                </a:cubicBezTo>
                <a:cubicBezTo>
                  <a:pt x="254823" y="358541"/>
                  <a:pt x="248646" y="352364"/>
                  <a:pt x="248646" y="344745"/>
                </a:cubicBezTo>
                <a:cubicBezTo>
                  <a:pt x="248646" y="337126"/>
                  <a:pt x="254823" y="330949"/>
                  <a:pt x="262442" y="330949"/>
                </a:cubicBezTo>
                <a:close/>
                <a:moveTo>
                  <a:pt x="331455" y="317119"/>
                </a:moveTo>
                <a:cubicBezTo>
                  <a:pt x="339113" y="317119"/>
                  <a:pt x="345321" y="323296"/>
                  <a:pt x="345321" y="330915"/>
                </a:cubicBezTo>
                <a:cubicBezTo>
                  <a:pt x="345321" y="338534"/>
                  <a:pt x="339113" y="344711"/>
                  <a:pt x="331455" y="344711"/>
                </a:cubicBezTo>
                <a:cubicBezTo>
                  <a:pt x="323797" y="344711"/>
                  <a:pt x="317589" y="338534"/>
                  <a:pt x="317589" y="330915"/>
                </a:cubicBezTo>
                <a:cubicBezTo>
                  <a:pt x="317589" y="323296"/>
                  <a:pt x="323797" y="317119"/>
                  <a:pt x="331455" y="317119"/>
                </a:cubicBezTo>
                <a:close/>
                <a:moveTo>
                  <a:pt x="400503" y="303288"/>
                </a:moveTo>
                <a:cubicBezTo>
                  <a:pt x="408142" y="303288"/>
                  <a:pt x="414334" y="309480"/>
                  <a:pt x="414334" y="317119"/>
                </a:cubicBezTo>
                <a:cubicBezTo>
                  <a:pt x="414334" y="324758"/>
                  <a:pt x="408142" y="330950"/>
                  <a:pt x="400503" y="330950"/>
                </a:cubicBezTo>
                <a:cubicBezTo>
                  <a:pt x="392864" y="330950"/>
                  <a:pt x="386672" y="324758"/>
                  <a:pt x="386672" y="317119"/>
                </a:cubicBezTo>
                <a:cubicBezTo>
                  <a:pt x="386672" y="309480"/>
                  <a:pt x="392864" y="303288"/>
                  <a:pt x="400503" y="303288"/>
                </a:cubicBezTo>
                <a:close/>
                <a:moveTo>
                  <a:pt x="207189" y="275767"/>
                </a:moveTo>
                <a:cubicBezTo>
                  <a:pt x="214808" y="275767"/>
                  <a:pt x="220985" y="281928"/>
                  <a:pt x="220985" y="289528"/>
                </a:cubicBezTo>
                <a:cubicBezTo>
                  <a:pt x="220985" y="297128"/>
                  <a:pt x="214808" y="303289"/>
                  <a:pt x="207189" y="303289"/>
                </a:cubicBezTo>
                <a:cubicBezTo>
                  <a:pt x="199570" y="303289"/>
                  <a:pt x="193393" y="297128"/>
                  <a:pt x="193393" y="289528"/>
                </a:cubicBezTo>
                <a:cubicBezTo>
                  <a:pt x="193393" y="281928"/>
                  <a:pt x="199570" y="275767"/>
                  <a:pt x="207189" y="275767"/>
                </a:cubicBezTo>
                <a:close/>
                <a:moveTo>
                  <a:pt x="128420" y="266137"/>
                </a:moveTo>
                <a:cubicBezTo>
                  <a:pt x="131880" y="266137"/>
                  <a:pt x="135351" y="267514"/>
                  <a:pt x="138155" y="270269"/>
                </a:cubicBezTo>
                <a:lnTo>
                  <a:pt x="299696" y="431562"/>
                </a:lnTo>
                <a:cubicBezTo>
                  <a:pt x="305215" y="437072"/>
                  <a:pt x="305215" y="445337"/>
                  <a:pt x="299696" y="450846"/>
                </a:cubicBezTo>
                <a:cubicBezTo>
                  <a:pt x="294178" y="456445"/>
                  <a:pt x="285901" y="456445"/>
                  <a:pt x="280383" y="450846"/>
                </a:cubicBezTo>
                <a:lnTo>
                  <a:pt x="128454" y="299239"/>
                </a:lnTo>
                <a:lnTo>
                  <a:pt x="64905" y="362602"/>
                </a:lnTo>
                <a:cubicBezTo>
                  <a:pt x="15241" y="412278"/>
                  <a:pt x="15241" y="492258"/>
                  <a:pt x="64905" y="541846"/>
                </a:cubicBezTo>
                <a:cubicBezTo>
                  <a:pt x="114658" y="591523"/>
                  <a:pt x="194761" y="591523"/>
                  <a:pt x="244425" y="541846"/>
                </a:cubicBezTo>
                <a:lnTo>
                  <a:pt x="421186" y="365445"/>
                </a:lnTo>
                <a:cubicBezTo>
                  <a:pt x="426704" y="359847"/>
                  <a:pt x="434982" y="359847"/>
                  <a:pt x="440500" y="365445"/>
                </a:cubicBezTo>
                <a:cubicBezTo>
                  <a:pt x="446018" y="370955"/>
                  <a:pt x="446018" y="379220"/>
                  <a:pt x="440500" y="384729"/>
                </a:cubicBezTo>
                <a:lnTo>
                  <a:pt x="263739" y="561219"/>
                </a:lnTo>
                <a:cubicBezTo>
                  <a:pt x="233389" y="591523"/>
                  <a:pt x="194761" y="606719"/>
                  <a:pt x="154710" y="606719"/>
                </a:cubicBezTo>
                <a:cubicBezTo>
                  <a:pt x="114658" y="606719"/>
                  <a:pt x="75941" y="591523"/>
                  <a:pt x="45591" y="561219"/>
                </a:cubicBezTo>
                <a:cubicBezTo>
                  <a:pt x="-15198" y="501945"/>
                  <a:pt x="-15198" y="404013"/>
                  <a:pt x="45591" y="343317"/>
                </a:cubicBezTo>
                <a:lnTo>
                  <a:pt x="118752" y="270269"/>
                </a:lnTo>
                <a:cubicBezTo>
                  <a:pt x="121511" y="267514"/>
                  <a:pt x="124960" y="266137"/>
                  <a:pt x="128420" y="266137"/>
                </a:cubicBezTo>
                <a:close/>
                <a:moveTo>
                  <a:pt x="276202" y="262007"/>
                </a:moveTo>
                <a:cubicBezTo>
                  <a:pt x="283821" y="262007"/>
                  <a:pt x="289998" y="268168"/>
                  <a:pt x="289998" y="275768"/>
                </a:cubicBezTo>
                <a:cubicBezTo>
                  <a:pt x="289998" y="283368"/>
                  <a:pt x="283821" y="289529"/>
                  <a:pt x="276202" y="289529"/>
                </a:cubicBezTo>
                <a:cubicBezTo>
                  <a:pt x="268583" y="289529"/>
                  <a:pt x="262406" y="283368"/>
                  <a:pt x="262406" y="275768"/>
                </a:cubicBezTo>
                <a:cubicBezTo>
                  <a:pt x="262406" y="268168"/>
                  <a:pt x="268583" y="262007"/>
                  <a:pt x="276202" y="262007"/>
                </a:cubicBezTo>
                <a:close/>
                <a:moveTo>
                  <a:pt x="345286" y="248247"/>
                </a:moveTo>
                <a:cubicBezTo>
                  <a:pt x="352905" y="248247"/>
                  <a:pt x="359082" y="254408"/>
                  <a:pt x="359082" y="262008"/>
                </a:cubicBezTo>
                <a:cubicBezTo>
                  <a:pt x="359082" y="269608"/>
                  <a:pt x="352905" y="275769"/>
                  <a:pt x="345286" y="275769"/>
                </a:cubicBezTo>
                <a:cubicBezTo>
                  <a:pt x="337667" y="275769"/>
                  <a:pt x="331490" y="269608"/>
                  <a:pt x="331490" y="262008"/>
                </a:cubicBezTo>
                <a:cubicBezTo>
                  <a:pt x="331490" y="254408"/>
                  <a:pt x="337667" y="248247"/>
                  <a:pt x="345286" y="248247"/>
                </a:cubicBezTo>
                <a:close/>
                <a:moveTo>
                  <a:pt x="290033" y="193065"/>
                </a:moveTo>
                <a:cubicBezTo>
                  <a:pt x="297652" y="193065"/>
                  <a:pt x="303829" y="199226"/>
                  <a:pt x="303829" y="206826"/>
                </a:cubicBezTo>
                <a:cubicBezTo>
                  <a:pt x="303829" y="214426"/>
                  <a:pt x="297652" y="220587"/>
                  <a:pt x="290033" y="220587"/>
                </a:cubicBezTo>
                <a:cubicBezTo>
                  <a:pt x="282414" y="220587"/>
                  <a:pt x="276237" y="214426"/>
                  <a:pt x="276237" y="206826"/>
                </a:cubicBezTo>
                <a:cubicBezTo>
                  <a:pt x="276237" y="199226"/>
                  <a:pt x="282414" y="193065"/>
                  <a:pt x="290033" y="193065"/>
                </a:cubicBezTo>
                <a:close/>
                <a:moveTo>
                  <a:pt x="452431" y="0"/>
                </a:moveTo>
                <a:cubicBezTo>
                  <a:pt x="491971" y="0"/>
                  <a:pt x="531689" y="15173"/>
                  <a:pt x="562084" y="45520"/>
                </a:cubicBezTo>
                <a:cubicBezTo>
                  <a:pt x="622784" y="104792"/>
                  <a:pt x="622784" y="202719"/>
                  <a:pt x="562084" y="263324"/>
                </a:cubicBezTo>
                <a:lnTo>
                  <a:pt x="488834" y="336458"/>
                </a:lnTo>
                <a:cubicBezTo>
                  <a:pt x="486075" y="339213"/>
                  <a:pt x="483316" y="340546"/>
                  <a:pt x="479221" y="340546"/>
                </a:cubicBezTo>
                <a:cubicBezTo>
                  <a:pt x="476462" y="340546"/>
                  <a:pt x="472279" y="339213"/>
                  <a:pt x="469520" y="336458"/>
                </a:cubicBezTo>
                <a:lnTo>
                  <a:pt x="307979" y="175082"/>
                </a:lnTo>
                <a:cubicBezTo>
                  <a:pt x="302461" y="169573"/>
                  <a:pt x="302461" y="161309"/>
                  <a:pt x="307979" y="155799"/>
                </a:cubicBezTo>
                <a:cubicBezTo>
                  <a:pt x="313497" y="150290"/>
                  <a:pt x="321774" y="150290"/>
                  <a:pt x="327293" y="155799"/>
                </a:cubicBezTo>
                <a:lnTo>
                  <a:pt x="479221" y="307489"/>
                </a:lnTo>
                <a:lnTo>
                  <a:pt x="542681" y="244040"/>
                </a:lnTo>
                <a:cubicBezTo>
                  <a:pt x="592434" y="194455"/>
                  <a:pt x="592434" y="114478"/>
                  <a:pt x="542681" y="64803"/>
                </a:cubicBezTo>
                <a:cubicBezTo>
                  <a:pt x="493017" y="15217"/>
                  <a:pt x="412914" y="15217"/>
                  <a:pt x="363161" y="64803"/>
                </a:cubicBezTo>
                <a:lnTo>
                  <a:pt x="186489" y="241286"/>
                </a:lnTo>
                <a:cubicBezTo>
                  <a:pt x="180882" y="246795"/>
                  <a:pt x="172604" y="246795"/>
                  <a:pt x="167086" y="241286"/>
                </a:cubicBezTo>
                <a:cubicBezTo>
                  <a:pt x="161568" y="235776"/>
                  <a:pt x="161568" y="227512"/>
                  <a:pt x="167086" y="222002"/>
                </a:cubicBezTo>
                <a:lnTo>
                  <a:pt x="343847" y="45520"/>
                </a:lnTo>
                <a:cubicBezTo>
                  <a:pt x="373530" y="15173"/>
                  <a:pt x="412892" y="0"/>
                  <a:pt x="452431"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4" name="wrench-and-screwdriver-crossed_20446"/>
          <p:cNvSpPr>
            <a:spLocks noChangeAspect="1"/>
          </p:cNvSpPr>
          <p:nvPr/>
        </p:nvSpPr>
        <p:spPr bwMode="auto">
          <a:xfrm>
            <a:off x="7420607" y="4020291"/>
            <a:ext cx="609685" cy="527653"/>
          </a:xfrm>
          <a:custGeom>
            <a:avLst/>
            <a:gdLst>
              <a:gd name="connsiteX0" fmla="*/ 332857 w 607850"/>
              <a:gd name="connsiteY0" fmla="*/ 354309 h 526065"/>
              <a:gd name="connsiteX1" fmla="*/ 472224 w 607850"/>
              <a:gd name="connsiteY1" fmla="*/ 493605 h 526065"/>
              <a:gd name="connsiteX2" fmla="*/ 457617 w 607850"/>
              <a:gd name="connsiteY2" fmla="*/ 508000 h 526065"/>
              <a:gd name="connsiteX3" fmla="*/ 318250 w 607850"/>
              <a:gd name="connsiteY3" fmla="*/ 368845 h 526065"/>
              <a:gd name="connsiteX4" fmla="*/ 490668 w 607850"/>
              <a:gd name="connsiteY4" fmla="*/ 24357 h 526065"/>
              <a:gd name="connsiteX5" fmla="*/ 375293 w 607850"/>
              <a:gd name="connsiteY5" fmla="*/ 55158 h 526065"/>
              <a:gd name="connsiteX6" fmla="*/ 342900 w 607850"/>
              <a:gd name="connsiteY6" fmla="*/ 176042 h 526065"/>
              <a:gd name="connsiteX7" fmla="*/ 361742 w 607850"/>
              <a:gd name="connsiteY7" fmla="*/ 194858 h 526065"/>
              <a:gd name="connsiteX8" fmla="*/ 109955 w 607850"/>
              <a:gd name="connsiteY8" fmla="*/ 446292 h 526065"/>
              <a:gd name="connsiteX9" fmla="*/ 160803 w 607850"/>
              <a:gd name="connsiteY9" fmla="*/ 497068 h 526065"/>
              <a:gd name="connsiteX10" fmla="*/ 412590 w 607850"/>
              <a:gd name="connsiteY10" fmla="*/ 245634 h 526065"/>
              <a:gd name="connsiteX11" fmla="*/ 431432 w 607850"/>
              <a:gd name="connsiteY11" fmla="*/ 264450 h 526065"/>
              <a:gd name="connsiteX12" fmla="*/ 552485 w 607850"/>
              <a:gd name="connsiteY12" fmla="*/ 232103 h 526065"/>
              <a:gd name="connsiteX13" fmla="*/ 583330 w 607850"/>
              <a:gd name="connsiteY13" fmla="*/ 116889 h 526065"/>
              <a:gd name="connsiteX14" fmla="*/ 547323 w 607850"/>
              <a:gd name="connsiteY14" fmla="*/ 152974 h 526065"/>
              <a:gd name="connsiteX15" fmla="*/ 474149 w 607850"/>
              <a:gd name="connsiteY15" fmla="*/ 133385 h 526065"/>
              <a:gd name="connsiteX16" fmla="*/ 454532 w 607850"/>
              <a:gd name="connsiteY16" fmla="*/ 60313 h 526065"/>
              <a:gd name="connsiteX17" fmla="*/ 502412 w 607850"/>
              <a:gd name="connsiteY17" fmla="*/ 0 h 526065"/>
              <a:gd name="connsiteX18" fmla="*/ 523319 w 607850"/>
              <a:gd name="connsiteY18" fmla="*/ 20749 h 526065"/>
              <a:gd name="connsiteX19" fmla="*/ 477504 w 607850"/>
              <a:gd name="connsiteY19" fmla="*/ 66499 h 526065"/>
              <a:gd name="connsiteX20" fmla="*/ 490926 w 607850"/>
              <a:gd name="connsiteY20" fmla="*/ 116631 h 526065"/>
              <a:gd name="connsiteX21" fmla="*/ 541129 w 607850"/>
              <a:gd name="connsiteY21" fmla="*/ 130034 h 526065"/>
              <a:gd name="connsiteX22" fmla="*/ 586943 w 607850"/>
              <a:gd name="connsiteY22" fmla="*/ 84284 h 526065"/>
              <a:gd name="connsiteX23" fmla="*/ 607850 w 607850"/>
              <a:gd name="connsiteY23" fmla="*/ 105161 h 526065"/>
              <a:gd name="connsiteX24" fmla="*/ 569263 w 607850"/>
              <a:gd name="connsiteY24" fmla="*/ 248856 h 526065"/>
              <a:gd name="connsiteX25" fmla="*/ 425366 w 607850"/>
              <a:gd name="connsiteY25" fmla="*/ 287261 h 526065"/>
              <a:gd name="connsiteX26" fmla="*/ 412590 w 607850"/>
              <a:gd name="connsiteY26" fmla="*/ 274631 h 526065"/>
              <a:gd name="connsiteX27" fmla="*/ 160803 w 607850"/>
              <a:gd name="connsiteY27" fmla="*/ 526065 h 526065"/>
              <a:gd name="connsiteX28" fmla="*/ 80918 w 607850"/>
              <a:gd name="connsiteY28" fmla="*/ 446292 h 526065"/>
              <a:gd name="connsiteX29" fmla="*/ 203004 w 607850"/>
              <a:gd name="connsiteY29" fmla="*/ 324377 h 526065"/>
              <a:gd name="connsiteX30" fmla="*/ 0 w 607850"/>
              <a:gd name="connsiteY30" fmla="*/ 121657 h 526065"/>
              <a:gd name="connsiteX31" fmla="*/ 85305 w 607850"/>
              <a:gd name="connsiteY31" fmla="*/ 36471 h 526065"/>
              <a:gd name="connsiteX32" fmla="*/ 288309 w 607850"/>
              <a:gd name="connsiteY32" fmla="*/ 239191 h 526065"/>
              <a:gd name="connsiteX33" fmla="*/ 332704 w 607850"/>
              <a:gd name="connsiteY33" fmla="*/ 194858 h 526065"/>
              <a:gd name="connsiteX34" fmla="*/ 320057 w 607850"/>
              <a:gd name="connsiteY34" fmla="*/ 182099 h 526065"/>
              <a:gd name="connsiteX35" fmla="*/ 358515 w 607850"/>
              <a:gd name="connsiteY35" fmla="*/ 38405 h 5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850" h="526065">
                <a:moveTo>
                  <a:pt x="332857" y="354309"/>
                </a:moveTo>
                <a:lnTo>
                  <a:pt x="472224" y="493605"/>
                </a:lnTo>
                <a:lnTo>
                  <a:pt x="457617" y="508000"/>
                </a:lnTo>
                <a:lnTo>
                  <a:pt x="318250" y="368845"/>
                </a:lnTo>
                <a:close/>
                <a:moveTo>
                  <a:pt x="490668" y="24357"/>
                </a:moveTo>
                <a:lnTo>
                  <a:pt x="375293" y="55158"/>
                </a:lnTo>
                <a:lnTo>
                  <a:pt x="342900" y="176042"/>
                </a:lnTo>
                <a:lnTo>
                  <a:pt x="361742" y="194858"/>
                </a:lnTo>
                <a:lnTo>
                  <a:pt x="109955" y="446292"/>
                </a:lnTo>
                <a:lnTo>
                  <a:pt x="160803" y="497068"/>
                </a:lnTo>
                <a:lnTo>
                  <a:pt x="412590" y="245634"/>
                </a:lnTo>
                <a:lnTo>
                  <a:pt x="431432" y="264450"/>
                </a:lnTo>
                <a:lnTo>
                  <a:pt x="552485" y="232103"/>
                </a:lnTo>
                <a:lnTo>
                  <a:pt x="583330" y="116889"/>
                </a:lnTo>
                <a:lnTo>
                  <a:pt x="547323" y="152974"/>
                </a:lnTo>
                <a:lnTo>
                  <a:pt x="474149" y="133385"/>
                </a:lnTo>
                <a:lnTo>
                  <a:pt x="454532" y="60313"/>
                </a:lnTo>
                <a:close/>
                <a:moveTo>
                  <a:pt x="502412" y="0"/>
                </a:moveTo>
                <a:lnTo>
                  <a:pt x="523319" y="20749"/>
                </a:lnTo>
                <a:lnTo>
                  <a:pt x="477504" y="66499"/>
                </a:lnTo>
                <a:lnTo>
                  <a:pt x="490926" y="116631"/>
                </a:lnTo>
                <a:lnTo>
                  <a:pt x="541129" y="130034"/>
                </a:lnTo>
                <a:lnTo>
                  <a:pt x="586943" y="84284"/>
                </a:lnTo>
                <a:lnTo>
                  <a:pt x="607850" y="105161"/>
                </a:lnTo>
                <a:lnTo>
                  <a:pt x="569263" y="248856"/>
                </a:lnTo>
                <a:lnTo>
                  <a:pt x="425366" y="287261"/>
                </a:lnTo>
                <a:lnTo>
                  <a:pt x="412590" y="274631"/>
                </a:lnTo>
                <a:lnTo>
                  <a:pt x="160803" y="526065"/>
                </a:lnTo>
                <a:lnTo>
                  <a:pt x="80918" y="446292"/>
                </a:lnTo>
                <a:lnTo>
                  <a:pt x="203004" y="324377"/>
                </a:lnTo>
                <a:lnTo>
                  <a:pt x="0" y="121657"/>
                </a:lnTo>
                <a:lnTo>
                  <a:pt x="85305" y="36471"/>
                </a:lnTo>
                <a:lnTo>
                  <a:pt x="288309" y="239191"/>
                </a:lnTo>
                <a:lnTo>
                  <a:pt x="332704" y="194858"/>
                </a:lnTo>
                <a:lnTo>
                  <a:pt x="320057" y="182099"/>
                </a:lnTo>
                <a:lnTo>
                  <a:pt x="358515" y="38405"/>
                </a:lnTo>
                <a:close/>
              </a:path>
            </a:pathLst>
          </a:custGeom>
          <a:solidFill>
            <a:schemeClr val="bg1"/>
          </a:solidFill>
          <a:ln>
            <a:noFill/>
          </a:ln>
        </p:spPr>
        <p:txBody>
          <a:bodyPr/>
          <a:lstStyle/>
          <a:p>
            <a:endParaRPr lang="zh-CN" altLang="en-US">
              <a:latin typeface="+mn-lt"/>
              <a:ea typeface="+mn-ea"/>
              <a:cs typeface="+mn-ea"/>
              <a:sym typeface="+mn-lt"/>
            </a:endParaRPr>
          </a:p>
        </p:txBody>
      </p:sp>
      <p:sp>
        <p:nvSpPr>
          <p:cNvPr id="6" name="Text Box 5"/>
          <p:cNvSpPr txBox="1"/>
          <p:nvPr/>
        </p:nvSpPr>
        <p:spPr>
          <a:xfrm>
            <a:off x="456565" y="3237865"/>
            <a:ext cx="9479915" cy="1630045"/>
          </a:xfrm>
          <a:prstGeom prst="rect">
            <a:avLst/>
          </a:prstGeom>
          <a:noFill/>
        </p:spPr>
        <p:txBody>
          <a:bodyPr wrap="square" rtlCol="0" anchor="t">
            <a:spAutoFit/>
          </a:bodyPr>
          <a:p>
            <a:r>
              <a:rPr lang="en-US"/>
              <a:t>那如何用流计算系统对全量数据进行重新计算，步骤如下： </a:t>
            </a:r>
            <a:endParaRPr lang="en-US"/>
          </a:p>
          <a:p>
            <a:r>
              <a:rPr lang="en-US"/>
              <a:t>1、用Kafka或类似的分布式队列保存数据，需要几天数据量就保存几天。 </a:t>
            </a:r>
            <a:endParaRPr lang="en-US"/>
          </a:p>
          <a:p>
            <a:r>
              <a:rPr lang="en-US"/>
              <a:t>2、当需要全量计算时，重新起一个流计算实例，从头开始读取数据进行处理，并输出到一个结果存储中。 </a:t>
            </a:r>
            <a:endParaRPr lang="en-US"/>
          </a:p>
          <a:p>
            <a:r>
              <a:rPr lang="en-US"/>
              <a:t>3、当新的实例完成后，停止老的流计算实例，并把老的一引起结果删除。 </a:t>
            </a:r>
            <a:endParaRPr lang="en-US"/>
          </a:p>
        </p:txBody>
      </p:sp>
      <p:sp>
        <p:nvSpPr>
          <p:cNvPr id="7" name="Text Box 6"/>
          <p:cNvSpPr txBox="1"/>
          <p:nvPr/>
        </p:nvSpPr>
        <p:spPr>
          <a:xfrm>
            <a:off x="287655" y="4867910"/>
            <a:ext cx="9481185" cy="2245360"/>
          </a:xfrm>
          <a:prstGeom prst="rect">
            <a:avLst/>
          </a:prstGeom>
          <a:noFill/>
        </p:spPr>
        <p:txBody>
          <a:bodyPr wrap="square" rtlCol="0" anchor="t">
            <a:spAutoFit/>
          </a:bodyPr>
          <a:p>
            <a:r>
              <a:rPr lang="en-US"/>
              <a:t>优缺点</a:t>
            </a:r>
            <a:endParaRPr lang="en-US"/>
          </a:p>
          <a:p>
            <a:pPr marL="342900" indent="-342900">
              <a:buFont typeface="Arial" panose="02080604020202020204" pitchFamily="34" charset="0"/>
              <a:buChar char="•"/>
            </a:pPr>
            <a:r>
              <a:rPr lang="en-US"/>
              <a:t>Kappa架构只保留了速度层，只需在业务逻辑变更或者代码更改时进行数据的重新处理</a:t>
            </a:r>
            <a:endParaRPr lang="en-US"/>
          </a:p>
          <a:p>
            <a:pPr marL="342900" indent="-342900">
              <a:buFont typeface="Arial" panose="02080604020202020204" pitchFamily="34" charset="0"/>
              <a:buChar char="•"/>
            </a:pPr>
            <a:r>
              <a:rPr lang="en-US"/>
              <a:t>Kappa架构缺少了批处理层，在速度层上处理大规模数据可能会有数据更新出错的情况，需要花费更多的时间在异常处理上</a:t>
            </a:r>
            <a:endParaRPr lang="en-US"/>
          </a:p>
          <a:p>
            <a:pPr marL="342900" indent="-342900">
              <a:buFont typeface="Arial" panose="02080604020202020204" pitchFamily="34" charset="0"/>
              <a:buChar char="•"/>
            </a:pPr>
            <a:r>
              <a:rPr lang="en-US"/>
              <a:t>Kappa架构的批处理和流处理都放在了速度层，因此不适用于批处理和流处理代码逻辑不一致的场景</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3" name="标题 3"/>
          <p:cNvSpPr>
            <a:spLocks noGrp="1"/>
          </p:cNvSpPr>
          <p:nvPr>
            <p:ph type="ctrTitle"/>
          </p:nvPr>
        </p:nvSpPr>
        <p:spPr>
          <a:xfrm>
            <a:off x="287784" y="180231"/>
            <a:ext cx="9649072" cy="835869"/>
          </a:xfrm>
        </p:spPr>
        <p:txBody>
          <a:bodyPr>
            <a:normAutofit/>
          </a:bodyPr>
          <a:lstStyle/>
          <a:p>
            <a:r>
              <a:rPr lang="en-US" altLang="en-US" dirty="0">
                <a:latin typeface="+mn-lt"/>
                <a:ea typeface="+mn-ea"/>
                <a:cs typeface="+mn-ea"/>
                <a:sym typeface="+mn-lt"/>
              </a:rPr>
              <a:t>9</a:t>
            </a:r>
            <a:r>
              <a:rPr lang="en-US" altLang="zh-CN" dirty="0">
                <a:latin typeface="+mn-lt"/>
                <a:ea typeface="+mn-ea"/>
                <a:cs typeface="+mn-ea"/>
                <a:sym typeface="+mn-lt"/>
              </a:rPr>
              <a:t>. </a:t>
            </a:r>
            <a:r>
              <a:rPr lang="en-US" altLang="en-US" dirty="0">
                <a:latin typeface="+mn-lt"/>
                <a:ea typeface="+mn-ea"/>
                <a:cs typeface="+mn-ea"/>
                <a:sym typeface="+mn-lt"/>
              </a:rPr>
              <a:t>Stateful Real-Time Processing</a:t>
            </a:r>
            <a:endParaRPr lang="en-US" altLang="en-US" dirty="0">
              <a:latin typeface="+mn-lt"/>
              <a:ea typeface="+mn-ea"/>
              <a:cs typeface="+mn-ea"/>
              <a:sym typeface="+mn-lt"/>
            </a:endParaRPr>
          </a:p>
        </p:txBody>
      </p:sp>
      <p:sp>
        <p:nvSpPr>
          <p:cNvPr id="40" name="magnifying-glass_68213"/>
          <p:cNvSpPr>
            <a:spLocks noChangeAspect="1"/>
          </p:cNvSpPr>
          <p:nvPr/>
        </p:nvSpPr>
        <p:spPr bwMode="auto">
          <a:xfrm>
            <a:off x="1787274" y="4087528"/>
            <a:ext cx="609685" cy="60880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3" name="patch_340633"/>
          <p:cNvSpPr>
            <a:spLocks noChangeAspect="1"/>
          </p:cNvSpPr>
          <p:nvPr/>
        </p:nvSpPr>
        <p:spPr bwMode="auto">
          <a:xfrm>
            <a:off x="5530037" y="4031733"/>
            <a:ext cx="609685" cy="60879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609" h="606719">
                <a:moveTo>
                  <a:pt x="317659" y="386061"/>
                </a:moveTo>
                <a:cubicBezTo>
                  <a:pt x="325298" y="386061"/>
                  <a:pt x="331490" y="392253"/>
                  <a:pt x="331490" y="399892"/>
                </a:cubicBezTo>
                <a:cubicBezTo>
                  <a:pt x="331490" y="407531"/>
                  <a:pt x="325298" y="413723"/>
                  <a:pt x="317659" y="413723"/>
                </a:cubicBezTo>
                <a:cubicBezTo>
                  <a:pt x="310020" y="413723"/>
                  <a:pt x="303828" y="407531"/>
                  <a:pt x="303828" y="399892"/>
                </a:cubicBezTo>
                <a:cubicBezTo>
                  <a:pt x="303828" y="392253"/>
                  <a:pt x="310020" y="386061"/>
                  <a:pt x="317659" y="386061"/>
                </a:cubicBezTo>
                <a:close/>
                <a:moveTo>
                  <a:pt x="262442" y="330949"/>
                </a:moveTo>
                <a:cubicBezTo>
                  <a:pt x="270061" y="330949"/>
                  <a:pt x="276238" y="337126"/>
                  <a:pt x="276238" y="344745"/>
                </a:cubicBezTo>
                <a:cubicBezTo>
                  <a:pt x="276238" y="352364"/>
                  <a:pt x="270061" y="358541"/>
                  <a:pt x="262442" y="358541"/>
                </a:cubicBezTo>
                <a:cubicBezTo>
                  <a:pt x="254823" y="358541"/>
                  <a:pt x="248646" y="352364"/>
                  <a:pt x="248646" y="344745"/>
                </a:cubicBezTo>
                <a:cubicBezTo>
                  <a:pt x="248646" y="337126"/>
                  <a:pt x="254823" y="330949"/>
                  <a:pt x="262442" y="330949"/>
                </a:cubicBezTo>
                <a:close/>
                <a:moveTo>
                  <a:pt x="331455" y="317119"/>
                </a:moveTo>
                <a:cubicBezTo>
                  <a:pt x="339113" y="317119"/>
                  <a:pt x="345321" y="323296"/>
                  <a:pt x="345321" y="330915"/>
                </a:cubicBezTo>
                <a:cubicBezTo>
                  <a:pt x="345321" y="338534"/>
                  <a:pt x="339113" y="344711"/>
                  <a:pt x="331455" y="344711"/>
                </a:cubicBezTo>
                <a:cubicBezTo>
                  <a:pt x="323797" y="344711"/>
                  <a:pt x="317589" y="338534"/>
                  <a:pt x="317589" y="330915"/>
                </a:cubicBezTo>
                <a:cubicBezTo>
                  <a:pt x="317589" y="323296"/>
                  <a:pt x="323797" y="317119"/>
                  <a:pt x="331455" y="317119"/>
                </a:cubicBezTo>
                <a:close/>
                <a:moveTo>
                  <a:pt x="400503" y="303288"/>
                </a:moveTo>
                <a:cubicBezTo>
                  <a:pt x="408142" y="303288"/>
                  <a:pt x="414334" y="309480"/>
                  <a:pt x="414334" y="317119"/>
                </a:cubicBezTo>
                <a:cubicBezTo>
                  <a:pt x="414334" y="324758"/>
                  <a:pt x="408142" y="330950"/>
                  <a:pt x="400503" y="330950"/>
                </a:cubicBezTo>
                <a:cubicBezTo>
                  <a:pt x="392864" y="330950"/>
                  <a:pt x="386672" y="324758"/>
                  <a:pt x="386672" y="317119"/>
                </a:cubicBezTo>
                <a:cubicBezTo>
                  <a:pt x="386672" y="309480"/>
                  <a:pt x="392864" y="303288"/>
                  <a:pt x="400503" y="303288"/>
                </a:cubicBezTo>
                <a:close/>
                <a:moveTo>
                  <a:pt x="207189" y="275767"/>
                </a:moveTo>
                <a:cubicBezTo>
                  <a:pt x="214808" y="275767"/>
                  <a:pt x="220985" y="281928"/>
                  <a:pt x="220985" y="289528"/>
                </a:cubicBezTo>
                <a:cubicBezTo>
                  <a:pt x="220985" y="297128"/>
                  <a:pt x="214808" y="303289"/>
                  <a:pt x="207189" y="303289"/>
                </a:cubicBezTo>
                <a:cubicBezTo>
                  <a:pt x="199570" y="303289"/>
                  <a:pt x="193393" y="297128"/>
                  <a:pt x="193393" y="289528"/>
                </a:cubicBezTo>
                <a:cubicBezTo>
                  <a:pt x="193393" y="281928"/>
                  <a:pt x="199570" y="275767"/>
                  <a:pt x="207189" y="275767"/>
                </a:cubicBezTo>
                <a:close/>
                <a:moveTo>
                  <a:pt x="128420" y="266137"/>
                </a:moveTo>
                <a:cubicBezTo>
                  <a:pt x="131880" y="266137"/>
                  <a:pt x="135351" y="267514"/>
                  <a:pt x="138155" y="270269"/>
                </a:cubicBezTo>
                <a:lnTo>
                  <a:pt x="299696" y="431562"/>
                </a:lnTo>
                <a:cubicBezTo>
                  <a:pt x="305215" y="437072"/>
                  <a:pt x="305215" y="445337"/>
                  <a:pt x="299696" y="450846"/>
                </a:cubicBezTo>
                <a:cubicBezTo>
                  <a:pt x="294178" y="456445"/>
                  <a:pt x="285901" y="456445"/>
                  <a:pt x="280383" y="450846"/>
                </a:cubicBezTo>
                <a:lnTo>
                  <a:pt x="128454" y="299239"/>
                </a:lnTo>
                <a:lnTo>
                  <a:pt x="64905" y="362602"/>
                </a:lnTo>
                <a:cubicBezTo>
                  <a:pt x="15241" y="412278"/>
                  <a:pt x="15241" y="492258"/>
                  <a:pt x="64905" y="541846"/>
                </a:cubicBezTo>
                <a:cubicBezTo>
                  <a:pt x="114658" y="591523"/>
                  <a:pt x="194761" y="591523"/>
                  <a:pt x="244425" y="541846"/>
                </a:cubicBezTo>
                <a:lnTo>
                  <a:pt x="421186" y="365445"/>
                </a:lnTo>
                <a:cubicBezTo>
                  <a:pt x="426704" y="359847"/>
                  <a:pt x="434982" y="359847"/>
                  <a:pt x="440500" y="365445"/>
                </a:cubicBezTo>
                <a:cubicBezTo>
                  <a:pt x="446018" y="370955"/>
                  <a:pt x="446018" y="379220"/>
                  <a:pt x="440500" y="384729"/>
                </a:cubicBezTo>
                <a:lnTo>
                  <a:pt x="263739" y="561219"/>
                </a:lnTo>
                <a:cubicBezTo>
                  <a:pt x="233389" y="591523"/>
                  <a:pt x="194761" y="606719"/>
                  <a:pt x="154710" y="606719"/>
                </a:cubicBezTo>
                <a:cubicBezTo>
                  <a:pt x="114658" y="606719"/>
                  <a:pt x="75941" y="591523"/>
                  <a:pt x="45591" y="561219"/>
                </a:cubicBezTo>
                <a:cubicBezTo>
                  <a:pt x="-15198" y="501945"/>
                  <a:pt x="-15198" y="404013"/>
                  <a:pt x="45591" y="343317"/>
                </a:cubicBezTo>
                <a:lnTo>
                  <a:pt x="118752" y="270269"/>
                </a:lnTo>
                <a:cubicBezTo>
                  <a:pt x="121511" y="267514"/>
                  <a:pt x="124960" y="266137"/>
                  <a:pt x="128420" y="266137"/>
                </a:cubicBezTo>
                <a:close/>
                <a:moveTo>
                  <a:pt x="276202" y="262007"/>
                </a:moveTo>
                <a:cubicBezTo>
                  <a:pt x="283821" y="262007"/>
                  <a:pt x="289998" y="268168"/>
                  <a:pt x="289998" y="275768"/>
                </a:cubicBezTo>
                <a:cubicBezTo>
                  <a:pt x="289998" y="283368"/>
                  <a:pt x="283821" y="289529"/>
                  <a:pt x="276202" y="289529"/>
                </a:cubicBezTo>
                <a:cubicBezTo>
                  <a:pt x="268583" y="289529"/>
                  <a:pt x="262406" y="283368"/>
                  <a:pt x="262406" y="275768"/>
                </a:cubicBezTo>
                <a:cubicBezTo>
                  <a:pt x="262406" y="268168"/>
                  <a:pt x="268583" y="262007"/>
                  <a:pt x="276202" y="262007"/>
                </a:cubicBezTo>
                <a:close/>
                <a:moveTo>
                  <a:pt x="345286" y="248247"/>
                </a:moveTo>
                <a:cubicBezTo>
                  <a:pt x="352905" y="248247"/>
                  <a:pt x="359082" y="254408"/>
                  <a:pt x="359082" y="262008"/>
                </a:cubicBezTo>
                <a:cubicBezTo>
                  <a:pt x="359082" y="269608"/>
                  <a:pt x="352905" y="275769"/>
                  <a:pt x="345286" y="275769"/>
                </a:cubicBezTo>
                <a:cubicBezTo>
                  <a:pt x="337667" y="275769"/>
                  <a:pt x="331490" y="269608"/>
                  <a:pt x="331490" y="262008"/>
                </a:cubicBezTo>
                <a:cubicBezTo>
                  <a:pt x="331490" y="254408"/>
                  <a:pt x="337667" y="248247"/>
                  <a:pt x="345286" y="248247"/>
                </a:cubicBezTo>
                <a:close/>
                <a:moveTo>
                  <a:pt x="290033" y="193065"/>
                </a:moveTo>
                <a:cubicBezTo>
                  <a:pt x="297652" y="193065"/>
                  <a:pt x="303829" y="199226"/>
                  <a:pt x="303829" y="206826"/>
                </a:cubicBezTo>
                <a:cubicBezTo>
                  <a:pt x="303829" y="214426"/>
                  <a:pt x="297652" y="220587"/>
                  <a:pt x="290033" y="220587"/>
                </a:cubicBezTo>
                <a:cubicBezTo>
                  <a:pt x="282414" y="220587"/>
                  <a:pt x="276237" y="214426"/>
                  <a:pt x="276237" y="206826"/>
                </a:cubicBezTo>
                <a:cubicBezTo>
                  <a:pt x="276237" y="199226"/>
                  <a:pt x="282414" y="193065"/>
                  <a:pt x="290033" y="193065"/>
                </a:cubicBezTo>
                <a:close/>
                <a:moveTo>
                  <a:pt x="452431" y="0"/>
                </a:moveTo>
                <a:cubicBezTo>
                  <a:pt x="491971" y="0"/>
                  <a:pt x="531689" y="15173"/>
                  <a:pt x="562084" y="45520"/>
                </a:cubicBezTo>
                <a:cubicBezTo>
                  <a:pt x="622784" y="104792"/>
                  <a:pt x="622784" y="202719"/>
                  <a:pt x="562084" y="263324"/>
                </a:cubicBezTo>
                <a:lnTo>
                  <a:pt x="488834" y="336458"/>
                </a:lnTo>
                <a:cubicBezTo>
                  <a:pt x="486075" y="339213"/>
                  <a:pt x="483316" y="340546"/>
                  <a:pt x="479221" y="340546"/>
                </a:cubicBezTo>
                <a:cubicBezTo>
                  <a:pt x="476462" y="340546"/>
                  <a:pt x="472279" y="339213"/>
                  <a:pt x="469520" y="336458"/>
                </a:cubicBezTo>
                <a:lnTo>
                  <a:pt x="307979" y="175082"/>
                </a:lnTo>
                <a:cubicBezTo>
                  <a:pt x="302461" y="169573"/>
                  <a:pt x="302461" y="161309"/>
                  <a:pt x="307979" y="155799"/>
                </a:cubicBezTo>
                <a:cubicBezTo>
                  <a:pt x="313497" y="150290"/>
                  <a:pt x="321774" y="150290"/>
                  <a:pt x="327293" y="155799"/>
                </a:cubicBezTo>
                <a:lnTo>
                  <a:pt x="479221" y="307489"/>
                </a:lnTo>
                <a:lnTo>
                  <a:pt x="542681" y="244040"/>
                </a:lnTo>
                <a:cubicBezTo>
                  <a:pt x="592434" y="194455"/>
                  <a:pt x="592434" y="114478"/>
                  <a:pt x="542681" y="64803"/>
                </a:cubicBezTo>
                <a:cubicBezTo>
                  <a:pt x="493017" y="15217"/>
                  <a:pt x="412914" y="15217"/>
                  <a:pt x="363161" y="64803"/>
                </a:cubicBezTo>
                <a:lnTo>
                  <a:pt x="186489" y="241286"/>
                </a:lnTo>
                <a:cubicBezTo>
                  <a:pt x="180882" y="246795"/>
                  <a:pt x="172604" y="246795"/>
                  <a:pt x="167086" y="241286"/>
                </a:cubicBezTo>
                <a:cubicBezTo>
                  <a:pt x="161568" y="235776"/>
                  <a:pt x="161568" y="227512"/>
                  <a:pt x="167086" y="222002"/>
                </a:cubicBezTo>
                <a:lnTo>
                  <a:pt x="343847" y="45520"/>
                </a:lnTo>
                <a:cubicBezTo>
                  <a:pt x="373530" y="15173"/>
                  <a:pt x="412892" y="0"/>
                  <a:pt x="452431"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4" name="wrench-and-screwdriver-crossed_20446"/>
          <p:cNvSpPr>
            <a:spLocks noChangeAspect="1"/>
          </p:cNvSpPr>
          <p:nvPr/>
        </p:nvSpPr>
        <p:spPr bwMode="auto">
          <a:xfrm>
            <a:off x="7420607" y="4020291"/>
            <a:ext cx="609685" cy="527653"/>
          </a:xfrm>
          <a:custGeom>
            <a:avLst/>
            <a:gdLst>
              <a:gd name="connsiteX0" fmla="*/ 332857 w 607850"/>
              <a:gd name="connsiteY0" fmla="*/ 354309 h 526065"/>
              <a:gd name="connsiteX1" fmla="*/ 472224 w 607850"/>
              <a:gd name="connsiteY1" fmla="*/ 493605 h 526065"/>
              <a:gd name="connsiteX2" fmla="*/ 457617 w 607850"/>
              <a:gd name="connsiteY2" fmla="*/ 508000 h 526065"/>
              <a:gd name="connsiteX3" fmla="*/ 318250 w 607850"/>
              <a:gd name="connsiteY3" fmla="*/ 368845 h 526065"/>
              <a:gd name="connsiteX4" fmla="*/ 490668 w 607850"/>
              <a:gd name="connsiteY4" fmla="*/ 24357 h 526065"/>
              <a:gd name="connsiteX5" fmla="*/ 375293 w 607850"/>
              <a:gd name="connsiteY5" fmla="*/ 55158 h 526065"/>
              <a:gd name="connsiteX6" fmla="*/ 342900 w 607850"/>
              <a:gd name="connsiteY6" fmla="*/ 176042 h 526065"/>
              <a:gd name="connsiteX7" fmla="*/ 361742 w 607850"/>
              <a:gd name="connsiteY7" fmla="*/ 194858 h 526065"/>
              <a:gd name="connsiteX8" fmla="*/ 109955 w 607850"/>
              <a:gd name="connsiteY8" fmla="*/ 446292 h 526065"/>
              <a:gd name="connsiteX9" fmla="*/ 160803 w 607850"/>
              <a:gd name="connsiteY9" fmla="*/ 497068 h 526065"/>
              <a:gd name="connsiteX10" fmla="*/ 412590 w 607850"/>
              <a:gd name="connsiteY10" fmla="*/ 245634 h 526065"/>
              <a:gd name="connsiteX11" fmla="*/ 431432 w 607850"/>
              <a:gd name="connsiteY11" fmla="*/ 264450 h 526065"/>
              <a:gd name="connsiteX12" fmla="*/ 552485 w 607850"/>
              <a:gd name="connsiteY12" fmla="*/ 232103 h 526065"/>
              <a:gd name="connsiteX13" fmla="*/ 583330 w 607850"/>
              <a:gd name="connsiteY13" fmla="*/ 116889 h 526065"/>
              <a:gd name="connsiteX14" fmla="*/ 547323 w 607850"/>
              <a:gd name="connsiteY14" fmla="*/ 152974 h 526065"/>
              <a:gd name="connsiteX15" fmla="*/ 474149 w 607850"/>
              <a:gd name="connsiteY15" fmla="*/ 133385 h 526065"/>
              <a:gd name="connsiteX16" fmla="*/ 454532 w 607850"/>
              <a:gd name="connsiteY16" fmla="*/ 60313 h 526065"/>
              <a:gd name="connsiteX17" fmla="*/ 502412 w 607850"/>
              <a:gd name="connsiteY17" fmla="*/ 0 h 526065"/>
              <a:gd name="connsiteX18" fmla="*/ 523319 w 607850"/>
              <a:gd name="connsiteY18" fmla="*/ 20749 h 526065"/>
              <a:gd name="connsiteX19" fmla="*/ 477504 w 607850"/>
              <a:gd name="connsiteY19" fmla="*/ 66499 h 526065"/>
              <a:gd name="connsiteX20" fmla="*/ 490926 w 607850"/>
              <a:gd name="connsiteY20" fmla="*/ 116631 h 526065"/>
              <a:gd name="connsiteX21" fmla="*/ 541129 w 607850"/>
              <a:gd name="connsiteY21" fmla="*/ 130034 h 526065"/>
              <a:gd name="connsiteX22" fmla="*/ 586943 w 607850"/>
              <a:gd name="connsiteY22" fmla="*/ 84284 h 526065"/>
              <a:gd name="connsiteX23" fmla="*/ 607850 w 607850"/>
              <a:gd name="connsiteY23" fmla="*/ 105161 h 526065"/>
              <a:gd name="connsiteX24" fmla="*/ 569263 w 607850"/>
              <a:gd name="connsiteY24" fmla="*/ 248856 h 526065"/>
              <a:gd name="connsiteX25" fmla="*/ 425366 w 607850"/>
              <a:gd name="connsiteY25" fmla="*/ 287261 h 526065"/>
              <a:gd name="connsiteX26" fmla="*/ 412590 w 607850"/>
              <a:gd name="connsiteY26" fmla="*/ 274631 h 526065"/>
              <a:gd name="connsiteX27" fmla="*/ 160803 w 607850"/>
              <a:gd name="connsiteY27" fmla="*/ 526065 h 526065"/>
              <a:gd name="connsiteX28" fmla="*/ 80918 w 607850"/>
              <a:gd name="connsiteY28" fmla="*/ 446292 h 526065"/>
              <a:gd name="connsiteX29" fmla="*/ 203004 w 607850"/>
              <a:gd name="connsiteY29" fmla="*/ 324377 h 526065"/>
              <a:gd name="connsiteX30" fmla="*/ 0 w 607850"/>
              <a:gd name="connsiteY30" fmla="*/ 121657 h 526065"/>
              <a:gd name="connsiteX31" fmla="*/ 85305 w 607850"/>
              <a:gd name="connsiteY31" fmla="*/ 36471 h 526065"/>
              <a:gd name="connsiteX32" fmla="*/ 288309 w 607850"/>
              <a:gd name="connsiteY32" fmla="*/ 239191 h 526065"/>
              <a:gd name="connsiteX33" fmla="*/ 332704 w 607850"/>
              <a:gd name="connsiteY33" fmla="*/ 194858 h 526065"/>
              <a:gd name="connsiteX34" fmla="*/ 320057 w 607850"/>
              <a:gd name="connsiteY34" fmla="*/ 182099 h 526065"/>
              <a:gd name="connsiteX35" fmla="*/ 358515 w 607850"/>
              <a:gd name="connsiteY35" fmla="*/ 38405 h 5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850" h="526065">
                <a:moveTo>
                  <a:pt x="332857" y="354309"/>
                </a:moveTo>
                <a:lnTo>
                  <a:pt x="472224" y="493605"/>
                </a:lnTo>
                <a:lnTo>
                  <a:pt x="457617" y="508000"/>
                </a:lnTo>
                <a:lnTo>
                  <a:pt x="318250" y="368845"/>
                </a:lnTo>
                <a:close/>
                <a:moveTo>
                  <a:pt x="490668" y="24357"/>
                </a:moveTo>
                <a:lnTo>
                  <a:pt x="375293" y="55158"/>
                </a:lnTo>
                <a:lnTo>
                  <a:pt x="342900" y="176042"/>
                </a:lnTo>
                <a:lnTo>
                  <a:pt x="361742" y="194858"/>
                </a:lnTo>
                <a:lnTo>
                  <a:pt x="109955" y="446292"/>
                </a:lnTo>
                <a:lnTo>
                  <a:pt x="160803" y="497068"/>
                </a:lnTo>
                <a:lnTo>
                  <a:pt x="412590" y="245634"/>
                </a:lnTo>
                <a:lnTo>
                  <a:pt x="431432" y="264450"/>
                </a:lnTo>
                <a:lnTo>
                  <a:pt x="552485" y="232103"/>
                </a:lnTo>
                <a:lnTo>
                  <a:pt x="583330" y="116889"/>
                </a:lnTo>
                <a:lnTo>
                  <a:pt x="547323" y="152974"/>
                </a:lnTo>
                <a:lnTo>
                  <a:pt x="474149" y="133385"/>
                </a:lnTo>
                <a:lnTo>
                  <a:pt x="454532" y="60313"/>
                </a:lnTo>
                <a:close/>
                <a:moveTo>
                  <a:pt x="502412" y="0"/>
                </a:moveTo>
                <a:lnTo>
                  <a:pt x="523319" y="20749"/>
                </a:lnTo>
                <a:lnTo>
                  <a:pt x="477504" y="66499"/>
                </a:lnTo>
                <a:lnTo>
                  <a:pt x="490926" y="116631"/>
                </a:lnTo>
                <a:lnTo>
                  <a:pt x="541129" y="130034"/>
                </a:lnTo>
                <a:lnTo>
                  <a:pt x="586943" y="84284"/>
                </a:lnTo>
                <a:lnTo>
                  <a:pt x="607850" y="105161"/>
                </a:lnTo>
                <a:lnTo>
                  <a:pt x="569263" y="248856"/>
                </a:lnTo>
                <a:lnTo>
                  <a:pt x="425366" y="287261"/>
                </a:lnTo>
                <a:lnTo>
                  <a:pt x="412590" y="274631"/>
                </a:lnTo>
                <a:lnTo>
                  <a:pt x="160803" y="526065"/>
                </a:lnTo>
                <a:lnTo>
                  <a:pt x="80918" y="446292"/>
                </a:lnTo>
                <a:lnTo>
                  <a:pt x="203004" y="324377"/>
                </a:lnTo>
                <a:lnTo>
                  <a:pt x="0" y="121657"/>
                </a:lnTo>
                <a:lnTo>
                  <a:pt x="85305" y="36471"/>
                </a:lnTo>
                <a:lnTo>
                  <a:pt x="288309" y="239191"/>
                </a:lnTo>
                <a:lnTo>
                  <a:pt x="332704" y="194858"/>
                </a:lnTo>
                <a:lnTo>
                  <a:pt x="320057" y="182099"/>
                </a:lnTo>
                <a:lnTo>
                  <a:pt x="358515" y="38405"/>
                </a:ln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 name="矩形 3"/>
          <p:cNvSpPr/>
          <p:nvPr/>
        </p:nvSpPr>
        <p:spPr>
          <a:xfrm>
            <a:off x="531996" y="1073981"/>
            <a:ext cx="7991970" cy="2922905"/>
          </a:xfrm>
          <a:prstGeom prst="rect">
            <a:avLst/>
          </a:prstGeom>
        </p:spPr>
        <p:txBody>
          <a:bodyPr wrap="square">
            <a:spAutoFit/>
          </a:bodyPr>
          <a:lstStyle/>
          <a:p>
            <a:pPr indent="0">
              <a:buFont typeface="Arial" panose="02080604020202020204" pitchFamily="34" charset="0"/>
              <a:buNone/>
            </a:pPr>
            <a:r>
              <a:rPr lang="en-US" altLang="en-US" sz="2400" dirty="0">
                <a:solidFill>
                  <a:srgbClr val="4C4C4C"/>
                </a:solidFill>
                <a:latin typeface="Helvetica" panose="020B0604020202020204" pitchFamily="34" charset="0"/>
              </a:rPr>
              <a:t>带状态的流式计算如何存储状态：</a:t>
            </a:r>
            <a:endParaRPr lang="en-US" altLang="zh-CN" dirty="0">
              <a:solidFill>
                <a:srgbClr val="4C4C4C"/>
              </a:solidFill>
              <a:latin typeface="Helvetica" panose="020B0604020202020204" pitchFamily="34" charset="0"/>
            </a:endParaRPr>
          </a:p>
          <a:p>
            <a:pPr>
              <a:buFont typeface="Arial" panose="02080604020202020204" pitchFamily="34" charset="0"/>
              <a:buChar char="•"/>
            </a:pPr>
            <a:r>
              <a:rPr lang="en-US" altLang="en-US" dirty="0">
                <a:solidFill>
                  <a:srgbClr val="4C4C4C"/>
                </a:solidFill>
                <a:latin typeface="Helvetica" panose="020B0604020202020204" pitchFamily="34" charset="0"/>
              </a:rPr>
              <a:t>存在内存里</a:t>
            </a:r>
            <a:r>
              <a:rPr lang="en-US" altLang="zh-CN" dirty="0">
                <a:solidFill>
                  <a:srgbClr val="4C4C4C"/>
                </a:solidFill>
                <a:latin typeface="Helvetica" panose="020B0604020202020204" pitchFamily="34" charset="0"/>
              </a:rPr>
              <a:t> – </a:t>
            </a:r>
            <a:r>
              <a:rPr lang="en-US" altLang="en-US" dirty="0">
                <a:solidFill>
                  <a:srgbClr val="4C4C4C"/>
                </a:solidFill>
                <a:latin typeface="Helvetica" panose="020B0604020202020204" pitchFamily="34" charset="0"/>
              </a:rPr>
              <a:t>程序崩溃后数据丢失，另外对于某个时间窗口内的计算，无法实现</a:t>
            </a:r>
            <a:endParaRPr lang="en-US" altLang="en-US" dirty="0">
              <a:solidFill>
                <a:srgbClr val="4C4C4C"/>
              </a:solidFill>
              <a:latin typeface="Helvetica" panose="020B0604020202020204" pitchFamily="34" charset="0"/>
            </a:endParaRPr>
          </a:p>
          <a:p>
            <a:pPr indent="0">
              <a:buFont typeface="Arial" panose="02080604020202020204" pitchFamily="34" charset="0"/>
              <a:buNone/>
            </a:pPr>
            <a:endParaRPr lang="en-US" altLang="en-US" dirty="0">
              <a:solidFill>
                <a:srgbClr val="4C4C4C"/>
              </a:solidFill>
              <a:latin typeface="Helvetica" panose="020B0604020202020204" pitchFamily="34" charset="0"/>
            </a:endParaRPr>
          </a:p>
          <a:p>
            <a:pPr>
              <a:buFont typeface="Arial" panose="02080604020202020204" pitchFamily="34" charset="0"/>
              <a:buChar char="•"/>
            </a:pPr>
            <a:r>
              <a:rPr lang="en-US" altLang="en-US" dirty="0">
                <a:solidFill>
                  <a:srgbClr val="4C4C4C"/>
                </a:solidFill>
                <a:latin typeface="Helvetica" panose="020B0604020202020204" pitchFamily="34" charset="0"/>
                <a:sym typeface="+mn-ea"/>
              </a:rPr>
              <a:t>存在远程存储里</a:t>
            </a:r>
            <a:r>
              <a:rPr lang="en-US" altLang="zh-CN" dirty="0">
                <a:solidFill>
                  <a:srgbClr val="4C4C4C"/>
                </a:solidFill>
                <a:latin typeface="Helvetica" panose="020B0604020202020204" pitchFamily="34" charset="0"/>
                <a:sym typeface="+mn-ea"/>
              </a:rPr>
              <a:t> – </a:t>
            </a:r>
            <a:r>
              <a:rPr lang="en-US" altLang="en-US" dirty="0">
                <a:solidFill>
                  <a:srgbClr val="4C4C4C"/>
                </a:solidFill>
                <a:latin typeface="Helvetica" panose="020B0604020202020204" pitchFamily="34" charset="0"/>
                <a:sym typeface="+mn-ea"/>
              </a:rPr>
              <a:t>数据不存本地，网络开销大</a:t>
            </a:r>
            <a:endParaRPr lang="en-US" altLang="en-US" dirty="0">
              <a:solidFill>
                <a:srgbClr val="4C4C4C"/>
              </a:solidFill>
              <a:latin typeface="Helvetica" panose="020B0604020202020204" pitchFamily="34" charset="0"/>
              <a:sym typeface="+mn-ea"/>
            </a:endParaRPr>
          </a:p>
          <a:p>
            <a:pPr>
              <a:buFont typeface="Arial" panose="02080604020202020204" pitchFamily="34" charset="0"/>
              <a:buChar char="•"/>
            </a:pPr>
            <a:endParaRPr lang="en-US" altLang="zh-CN" dirty="0">
              <a:solidFill>
                <a:srgbClr val="4C4C4C"/>
              </a:solidFill>
              <a:latin typeface="Helvetica" panose="020B0604020202020204" pitchFamily="34" charset="0"/>
            </a:endParaRPr>
          </a:p>
          <a:p>
            <a:pPr>
              <a:buFont typeface="Arial" panose="02080604020202020204" pitchFamily="34" charset="0"/>
              <a:buChar char="•"/>
            </a:pPr>
            <a:r>
              <a:rPr lang="en-US" altLang="en-US" dirty="0">
                <a:solidFill>
                  <a:srgbClr val="4C4C4C"/>
                </a:solidFill>
                <a:latin typeface="Helvetica" panose="020B0604020202020204" pitchFamily="34" charset="0"/>
              </a:rPr>
              <a:t>存在本地table或index里—状态以日志形式存储，从数据库中抽取出来的变更日志可以按不同的形式索引到各种流处理器中，以关联到事件流上</a:t>
            </a:r>
            <a:endParaRPr lang="en-US" altLang="en-US" dirty="0">
              <a:solidFill>
                <a:srgbClr val="4C4C4C"/>
              </a:solidFill>
              <a:latin typeface="Helvetica"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3" name="标题 3"/>
          <p:cNvSpPr>
            <a:spLocks noGrp="1"/>
          </p:cNvSpPr>
          <p:nvPr>
            <p:ph type="ctrTitle"/>
          </p:nvPr>
        </p:nvSpPr>
        <p:spPr>
          <a:xfrm>
            <a:off x="287784" y="180231"/>
            <a:ext cx="9649072" cy="835869"/>
          </a:xfrm>
        </p:spPr>
        <p:txBody>
          <a:bodyPr>
            <a:normAutofit/>
          </a:bodyPr>
          <a:lstStyle/>
          <a:p>
            <a:r>
              <a:rPr lang="en-US" altLang="en-US" dirty="0">
                <a:latin typeface="+mn-lt"/>
                <a:ea typeface="+mn-ea"/>
                <a:cs typeface="+mn-ea"/>
                <a:sym typeface="+mn-lt"/>
              </a:rPr>
              <a:t>10</a:t>
            </a:r>
            <a:r>
              <a:rPr lang="en-US" altLang="zh-CN" dirty="0">
                <a:latin typeface="+mn-lt"/>
                <a:ea typeface="+mn-ea"/>
                <a:cs typeface="+mn-ea"/>
                <a:sym typeface="+mn-lt"/>
              </a:rPr>
              <a:t>. </a:t>
            </a:r>
            <a:r>
              <a:rPr lang="en-US" altLang="en-US" dirty="0">
                <a:latin typeface="+mn-lt"/>
                <a:ea typeface="+mn-ea"/>
                <a:cs typeface="+mn-ea"/>
                <a:sym typeface="+mn-lt"/>
              </a:rPr>
              <a:t>Log Compaction</a:t>
            </a:r>
            <a:endParaRPr lang="en-US" altLang="en-US" dirty="0">
              <a:latin typeface="+mn-lt"/>
              <a:ea typeface="+mn-ea"/>
              <a:cs typeface="+mn-ea"/>
              <a:sym typeface="+mn-lt"/>
            </a:endParaRPr>
          </a:p>
        </p:txBody>
      </p:sp>
      <p:sp>
        <p:nvSpPr>
          <p:cNvPr id="40" name="magnifying-glass_68213"/>
          <p:cNvSpPr>
            <a:spLocks noChangeAspect="1"/>
          </p:cNvSpPr>
          <p:nvPr/>
        </p:nvSpPr>
        <p:spPr bwMode="auto">
          <a:xfrm>
            <a:off x="1787274" y="4087528"/>
            <a:ext cx="609685" cy="60880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3" name="patch_340633"/>
          <p:cNvSpPr>
            <a:spLocks noChangeAspect="1"/>
          </p:cNvSpPr>
          <p:nvPr/>
        </p:nvSpPr>
        <p:spPr bwMode="auto">
          <a:xfrm>
            <a:off x="5530037" y="4031733"/>
            <a:ext cx="609685" cy="60879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609" h="606719">
                <a:moveTo>
                  <a:pt x="317659" y="386061"/>
                </a:moveTo>
                <a:cubicBezTo>
                  <a:pt x="325298" y="386061"/>
                  <a:pt x="331490" y="392253"/>
                  <a:pt x="331490" y="399892"/>
                </a:cubicBezTo>
                <a:cubicBezTo>
                  <a:pt x="331490" y="407531"/>
                  <a:pt x="325298" y="413723"/>
                  <a:pt x="317659" y="413723"/>
                </a:cubicBezTo>
                <a:cubicBezTo>
                  <a:pt x="310020" y="413723"/>
                  <a:pt x="303828" y="407531"/>
                  <a:pt x="303828" y="399892"/>
                </a:cubicBezTo>
                <a:cubicBezTo>
                  <a:pt x="303828" y="392253"/>
                  <a:pt x="310020" y="386061"/>
                  <a:pt x="317659" y="386061"/>
                </a:cubicBezTo>
                <a:close/>
                <a:moveTo>
                  <a:pt x="262442" y="330949"/>
                </a:moveTo>
                <a:cubicBezTo>
                  <a:pt x="270061" y="330949"/>
                  <a:pt x="276238" y="337126"/>
                  <a:pt x="276238" y="344745"/>
                </a:cubicBezTo>
                <a:cubicBezTo>
                  <a:pt x="276238" y="352364"/>
                  <a:pt x="270061" y="358541"/>
                  <a:pt x="262442" y="358541"/>
                </a:cubicBezTo>
                <a:cubicBezTo>
                  <a:pt x="254823" y="358541"/>
                  <a:pt x="248646" y="352364"/>
                  <a:pt x="248646" y="344745"/>
                </a:cubicBezTo>
                <a:cubicBezTo>
                  <a:pt x="248646" y="337126"/>
                  <a:pt x="254823" y="330949"/>
                  <a:pt x="262442" y="330949"/>
                </a:cubicBezTo>
                <a:close/>
                <a:moveTo>
                  <a:pt x="331455" y="317119"/>
                </a:moveTo>
                <a:cubicBezTo>
                  <a:pt x="339113" y="317119"/>
                  <a:pt x="345321" y="323296"/>
                  <a:pt x="345321" y="330915"/>
                </a:cubicBezTo>
                <a:cubicBezTo>
                  <a:pt x="345321" y="338534"/>
                  <a:pt x="339113" y="344711"/>
                  <a:pt x="331455" y="344711"/>
                </a:cubicBezTo>
                <a:cubicBezTo>
                  <a:pt x="323797" y="344711"/>
                  <a:pt x="317589" y="338534"/>
                  <a:pt x="317589" y="330915"/>
                </a:cubicBezTo>
                <a:cubicBezTo>
                  <a:pt x="317589" y="323296"/>
                  <a:pt x="323797" y="317119"/>
                  <a:pt x="331455" y="317119"/>
                </a:cubicBezTo>
                <a:close/>
                <a:moveTo>
                  <a:pt x="400503" y="303288"/>
                </a:moveTo>
                <a:cubicBezTo>
                  <a:pt x="408142" y="303288"/>
                  <a:pt x="414334" y="309480"/>
                  <a:pt x="414334" y="317119"/>
                </a:cubicBezTo>
                <a:cubicBezTo>
                  <a:pt x="414334" y="324758"/>
                  <a:pt x="408142" y="330950"/>
                  <a:pt x="400503" y="330950"/>
                </a:cubicBezTo>
                <a:cubicBezTo>
                  <a:pt x="392864" y="330950"/>
                  <a:pt x="386672" y="324758"/>
                  <a:pt x="386672" y="317119"/>
                </a:cubicBezTo>
                <a:cubicBezTo>
                  <a:pt x="386672" y="309480"/>
                  <a:pt x="392864" y="303288"/>
                  <a:pt x="400503" y="303288"/>
                </a:cubicBezTo>
                <a:close/>
                <a:moveTo>
                  <a:pt x="207189" y="275767"/>
                </a:moveTo>
                <a:cubicBezTo>
                  <a:pt x="214808" y="275767"/>
                  <a:pt x="220985" y="281928"/>
                  <a:pt x="220985" y="289528"/>
                </a:cubicBezTo>
                <a:cubicBezTo>
                  <a:pt x="220985" y="297128"/>
                  <a:pt x="214808" y="303289"/>
                  <a:pt x="207189" y="303289"/>
                </a:cubicBezTo>
                <a:cubicBezTo>
                  <a:pt x="199570" y="303289"/>
                  <a:pt x="193393" y="297128"/>
                  <a:pt x="193393" y="289528"/>
                </a:cubicBezTo>
                <a:cubicBezTo>
                  <a:pt x="193393" y="281928"/>
                  <a:pt x="199570" y="275767"/>
                  <a:pt x="207189" y="275767"/>
                </a:cubicBezTo>
                <a:close/>
                <a:moveTo>
                  <a:pt x="128420" y="266137"/>
                </a:moveTo>
                <a:cubicBezTo>
                  <a:pt x="131880" y="266137"/>
                  <a:pt x="135351" y="267514"/>
                  <a:pt x="138155" y="270269"/>
                </a:cubicBezTo>
                <a:lnTo>
                  <a:pt x="299696" y="431562"/>
                </a:lnTo>
                <a:cubicBezTo>
                  <a:pt x="305215" y="437072"/>
                  <a:pt x="305215" y="445337"/>
                  <a:pt x="299696" y="450846"/>
                </a:cubicBezTo>
                <a:cubicBezTo>
                  <a:pt x="294178" y="456445"/>
                  <a:pt x="285901" y="456445"/>
                  <a:pt x="280383" y="450846"/>
                </a:cubicBezTo>
                <a:lnTo>
                  <a:pt x="128454" y="299239"/>
                </a:lnTo>
                <a:lnTo>
                  <a:pt x="64905" y="362602"/>
                </a:lnTo>
                <a:cubicBezTo>
                  <a:pt x="15241" y="412278"/>
                  <a:pt x="15241" y="492258"/>
                  <a:pt x="64905" y="541846"/>
                </a:cubicBezTo>
                <a:cubicBezTo>
                  <a:pt x="114658" y="591523"/>
                  <a:pt x="194761" y="591523"/>
                  <a:pt x="244425" y="541846"/>
                </a:cubicBezTo>
                <a:lnTo>
                  <a:pt x="421186" y="365445"/>
                </a:lnTo>
                <a:cubicBezTo>
                  <a:pt x="426704" y="359847"/>
                  <a:pt x="434982" y="359847"/>
                  <a:pt x="440500" y="365445"/>
                </a:cubicBezTo>
                <a:cubicBezTo>
                  <a:pt x="446018" y="370955"/>
                  <a:pt x="446018" y="379220"/>
                  <a:pt x="440500" y="384729"/>
                </a:cubicBezTo>
                <a:lnTo>
                  <a:pt x="263739" y="561219"/>
                </a:lnTo>
                <a:cubicBezTo>
                  <a:pt x="233389" y="591523"/>
                  <a:pt x="194761" y="606719"/>
                  <a:pt x="154710" y="606719"/>
                </a:cubicBezTo>
                <a:cubicBezTo>
                  <a:pt x="114658" y="606719"/>
                  <a:pt x="75941" y="591523"/>
                  <a:pt x="45591" y="561219"/>
                </a:cubicBezTo>
                <a:cubicBezTo>
                  <a:pt x="-15198" y="501945"/>
                  <a:pt x="-15198" y="404013"/>
                  <a:pt x="45591" y="343317"/>
                </a:cubicBezTo>
                <a:lnTo>
                  <a:pt x="118752" y="270269"/>
                </a:lnTo>
                <a:cubicBezTo>
                  <a:pt x="121511" y="267514"/>
                  <a:pt x="124960" y="266137"/>
                  <a:pt x="128420" y="266137"/>
                </a:cubicBezTo>
                <a:close/>
                <a:moveTo>
                  <a:pt x="276202" y="262007"/>
                </a:moveTo>
                <a:cubicBezTo>
                  <a:pt x="283821" y="262007"/>
                  <a:pt x="289998" y="268168"/>
                  <a:pt x="289998" y="275768"/>
                </a:cubicBezTo>
                <a:cubicBezTo>
                  <a:pt x="289998" y="283368"/>
                  <a:pt x="283821" y="289529"/>
                  <a:pt x="276202" y="289529"/>
                </a:cubicBezTo>
                <a:cubicBezTo>
                  <a:pt x="268583" y="289529"/>
                  <a:pt x="262406" y="283368"/>
                  <a:pt x="262406" y="275768"/>
                </a:cubicBezTo>
                <a:cubicBezTo>
                  <a:pt x="262406" y="268168"/>
                  <a:pt x="268583" y="262007"/>
                  <a:pt x="276202" y="262007"/>
                </a:cubicBezTo>
                <a:close/>
                <a:moveTo>
                  <a:pt x="345286" y="248247"/>
                </a:moveTo>
                <a:cubicBezTo>
                  <a:pt x="352905" y="248247"/>
                  <a:pt x="359082" y="254408"/>
                  <a:pt x="359082" y="262008"/>
                </a:cubicBezTo>
                <a:cubicBezTo>
                  <a:pt x="359082" y="269608"/>
                  <a:pt x="352905" y="275769"/>
                  <a:pt x="345286" y="275769"/>
                </a:cubicBezTo>
                <a:cubicBezTo>
                  <a:pt x="337667" y="275769"/>
                  <a:pt x="331490" y="269608"/>
                  <a:pt x="331490" y="262008"/>
                </a:cubicBezTo>
                <a:cubicBezTo>
                  <a:pt x="331490" y="254408"/>
                  <a:pt x="337667" y="248247"/>
                  <a:pt x="345286" y="248247"/>
                </a:cubicBezTo>
                <a:close/>
                <a:moveTo>
                  <a:pt x="290033" y="193065"/>
                </a:moveTo>
                <a:cubicBezTo>
                  <a:pt x="297652" y="193065"/>
                  <a:pt x="303829" y="199226"/>
                  <a:pt x="303829" y="206826"/>
                </a:cubicBezTo>
                <a:cubicBezTo>
                  <a:pt x="303829" y="214426"/>
                  <a:pt x="297652" y="220587"/>
                  <a:pt x="290033" y="220587"/>
                </a:cubicBezTo>
                <a:cubicBezTo>
                  <a:pt x="282414" y="220587"/>
                  <a:pt x="276237" y="214426"/>
                  <a:pt x="276237" y="206826"/>
                </a:cubicBezTo>
                <a:cubicBezTo>
                  <a:pt x="276237" y="199226"/>
                  <a:pt x="282414" y="193065"/>
                  <a:pt x="290033" y="193065"/>
                </a:cubicBezTo>
                <a:close/>
                <a:moveTo>
                  <a:pt x="452431" y="0"/>
                </a:moveTo>
                <a:cubicBezTo>
                  <a:pt x="491971" y="0"/>
                  <a:pt x="531689" y="15173"/>
                  <a:pt x="562084" y="45520"/>
                </a:cubicBezTo>
                <a:cubicBezTo>
                  <a:pt x="622784" y="104792"/>
                  <a:pt x="622784" y="202719"/>
                  <a:pt x="562084" y="263324"/>
                </a:cubicBezTo>
                <a:lnTo>
                  <a:pt x="488834" y="336458"/>
                </a:lnTo>
                <a:cubicBezTo>
                  <a:pt x="486075" y="339213"/>
                  <a:pt x="483316" y="340546"/>
                  <a:pt x="479221" y="340546"/>
                </a:cubicBezTo>
                <a:cubicBezTo>
                  <a:pt x="476462" y="340546"/>
                  <a:pt x="472279" y="339213"/>
                  <a:pt x="469520" y="336458"/>
                </a:cubicBezTo>
                <a:lnTo>
                  <a:pt x="307979" y="175082"/>
                </a:lnTo>
                <a:cubicBezTo>
                  <a:pt x="302461" y="169573"/>
                  <a:pt x="302461" y="161309"/>
                  <a:pt x="307979" y="155799"/>
                </a:cubicBezTo>
                <a:cubicBezTo>
                  <a:pt x="313497" y="150290"/>
                  <a:pt x="321774" y="150290"/>
                  <a:pt x="327293" y="155799"/>
                </a:cubicBezTo>
                <a:lnTo>
                  <a:pt x="479221" y="307489"/>
                </a:lnTo>
                <a:lnTo>
                  <a:pt x="542681" y="244040"/>
                </a:lnTo>
                <a:cubicBezTo>
                  <a:pt x="592434" y="194455"/>
                  <a:pt x="592434" y="114478"/>
                  <a:pt x="542681" y="64803"/>
                </a:cubicBezTo>
                <a:cubicBezTo>
                  <a:pt x="493017" y="15217"/>
                  <a:pt x="412914" y="15217"/>
                  <a:pt x="363161" y="64803"/>
                </a:cubicBezTo>
                <a:lnTo>
                  <a:pt x="186489" y="241286"/>
                </a:lnTo>
                <a:cubicBezTo>
                  <a:pt x="180882" y="246795"/>
                  <a:pt x="172604" y="246795"/>
                  <a:pt x="167086" y="241286"/>
                </a:cubicBezTo>
                <a:cubicBezTo>
                  <a:pt x="161568" y="235776"/>
                  <a:pt x="161568" y="227512"/>
                  <a:pt x="167086" y="222002"/>
                </a:cubicBezTo>
                <a:lnTo>
                  <a:pt x="343847" y="45520"/>
                </a:lnTo>
                <a:cubicBezTo>
                  <a:pt x="373530" y="15173"/>
                  <a:pt x="412892" y="0"/>
                  <a:pt x="452431"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4" name="wrench-and-screwdriver-crossed_20446"/>
          <p:cNvSpPr>
            <a:spLocks noChangeAspect="1"/>
          </p:cNvSpPr>
          <p:nvPr/>
        </p:nvSpPr>
        <p:spPr bwMode="auto">
          <a:xfrm>
            <a:off x="7420607" y="4020291"/>
            <a:ext cx="609685" cy="527653"/>
          </a:xfrm>
          <a:custGeom>
            <a:avLst/>
            <a:gdLst>
              <a:gd name="connsiteX0" fmla="*/ 332857 w 607850"/>
              <a:gd name="connsiteY0" fmla="*/ 354309 h 526065"/>
              <a:gd name="connsiteX1" fmla="*/ 472224 w 607850"/>
              <a:gd name="connsiteY1" fmla="*/ 493605 h 526065"/>
              <a:gd name="connsiteX2" fmla="*/ 457617 w 607850"/>
              <a:gd name="connsiteY2" fmla="*/ 508000 h 526065"/>
              <a:gd name="connsiteX3" fmla="*/ 318250 w 607850"/>
              <a:gd name="connsiteY3" fmla="*/ 368845 h 526065"/>
              <a:gd name="connsiteX4" fmla="*/ 490668 w 607850"/>
              <a:gd name="connsiteY4" fmla="*/ 24357 h 526065"/>
              <a:gd name="connsiteX5" fmla="*/ 375293 w 607850"/>
              <a:gd name="connsiteY5" fmla="*/ 55158 h 526065"/>
              <a:gd name="connsiteX6" fmla="*/ 342900 w 607850"/>
              <a:gd name="connsiteY6" fmla="*/ 176042 h 526065"/>
              <a:gd name="connsiteX7" fmla="*/ 361742 w 607850"/>
              <a:gd name="connsiteY7" fmla="*/ 194858 h 526065"/>
              <a:gd name="connsiteX8" fmla="*/ 109955 w 607850"/>
              <a:gd name="connsiteY8" fmla="*/ 446292 h 526065"/>
              <a:gd name="connsiteX9" fmla="*/ 160803 w 607850"/>
              <a:gd name="connsiteY9" fmla="*/ 497068 h 526065"/>
              <a:gd name="connsiteX10" fmla="*/ 412590 w 607850"/>
              <a:gd name="connsiteY10" fmla="*/ 245634 h 526065"/>
              <a:gd name="connsiteX11" fmla="*/ 431432 w 607850"/>
              <a:gd name="connsiteY11" fmla="*/ 264450 h 526065"/>
              <a:gd name="connsiteX12" fmla="*/ 552485 w 607850"/>
              <a:gd name="connsiteY12" fmla="*/ 232103 h 526065"/>
              <a:gd name="connsiteX13" fmla="*/ 583330 w 607850"/>
              <a:gd name="connsiteY13" fmla="*/ 116889 h 526065"/>
              <a:gd name="connsiteX14" fmla="*/ 547323 w 607850"/>
              <a:gd name="connsiteY14" fmla="*/ 152974 h 526065"/>
              <a:gd name="connsiteX15" fmla="*/ 474149 w 607850"/>
              <a:gd name="connsiteY15" fmla="*/ 133385 h 526065"/>
              <a:gd name="connsiteX16" fmla="*/ 454532 w 607850"/>
              <a:gd name="connsiteY16" fmla="*/ 60313 h 526065"/>
              <a:gd name="connsiteX17" fmla="*/ 502412 w 607850"/>
              <a:gd name="connsiteY17" fmla="*/ 0 h 526065"/>
              <a:gd name="connsiteX18" fmla="*/ 523319 w 607850"/>
              <a:gd name="connsiteY18" fmla="*/ 20749 h 526065"/>
              <a:gd name="connsiteX19" fmla="*/ 477504 w 607850"/>
              <a:gd name="connsiteY19" fmla="*/ 66499 h 526065"/>
              <a:gd name="connsiteX20" fmla="*/ 490926 w 607850"/>
              <a:gd name="connsiteY20" fmla="*/ 116631 h 526065"/>
              <a:gd name="connsiteX21" fmla="*/ 541129 w 607850"/>
              <a:gd name="connsiteY21" fmla="*/ 130034 h 526065"/>
              <a:gd name="connsiteX22" fmla="*/ 586943 w 607850"/>
              <a:gd name="connsiteY22" fmla="*/ 84284 h 526065"/>
              <a:gd name="connsiteX23" fmla="*/ 607850 w 607850"/>
              <a:gd name="connsiteY23" fmla="*/ 105161 h 526065"/>
              <a:gd name="connsiteX24" fmla="*/ 569263 w 607850"/>
              <a:gd name="connsiteY24" fmla="*/ 248856 h 526065"/>
              <a:gd name="connsiteX25" fmla="*/ 425366 w 607850"/>
              <a:gd name="connsiteY25" fmla="*/ 287261 h 526065"/>
              <a:gd name="connsiteX26" fmla="*/ 412590 w 607850"/>
              <a:gd name="connsiteY26" fmla="*/ 274631 h 526065"/>
              <a:gd name="connsiteX27" fmla="*/ 160803 w 607850"/>
              <a:gd name="connsiteY27" fmla="*/ 526065 h 526065"/>
              <a:gd name="connsiteX28" fmla="*/ 80918 w 607850"/>
              <a:gd name="connsiteY28" fmla="*/ 446292 h 526065"/>
              <a:gd name="connsiteX29" fmla="*/ 203004 w 607850"/>
              <a:gd name="connsiteY29" fmla="*/ 324377 h 526065"/>
              <a:gd name="connsiteX30" fmla="*/ 0 w 607850"/>
              <a:gd name="connsiteY30" fmla="*/ 121657 h 526065"/>
              <a:gd name="connsiteX31" fmla="*/ 85305 w 607850"/>
              <a:gd name="connsiteY31" fmla="*/ 36471 h 526065"/>
              <a:gd name="connsiteX32" fmla="*/ 288309 w 607850"/>
              <a:gd name="connsiteY32" fmla="*/ 239191 h 526065"/>
              <a:gd name="connsiteX33" fmla="*/ 332704 w 607850"/>
              <a:gd name="connsiteY33" fmla="*/ 194858 h 526065"/>
              <a:gd name="connsiteX34" fmla="*/ 320057 w 607850"/>
              <a:gd name="connsiteY34" fmla="*/ 182099 h 526065"/>
              <a:gd name="connsiteX35" fmla="*/ 358515 w 607850"/>
              <a:gd name="connsiteY35" fmla="*/ 38405 h 5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850" h="526065">
                <a:moveTo>
                  <a:pt x="332857" y="354309"/>
                </a:moveTo>
                <a:lnTo>
                  <a:pt x="472224" y="493605"/>
                </a:lnTo>
                <a:lnTo>
                  <a:pt x="457617" y="508000"/>
                </a:lnTo>
                <a:lnTo>
                  <a:pt x="318250" y="368845"/>
                </a:lnTo>
                <a:close/>
                <a:moveTo>
                  <a:pt x="490668" y="24357"/>
                </a:moveTo>
                <a:lnTo>
                  <a:pt x="375293" y="55158"/>
                </a:lnTo>
                <a:lnTo>
                  <a:pt x="342900" y="176042"/>
                </a:lnTo>
                <a:lnTo>
                  <a:pt x="361742" y="194858"/>
                </a:lnTo>
                <a:lnTo>
                  <a:pt x="109955" y="446292"/>
                </a:lnTo>
                <a:lnTo>
                  <a:pt x="160803" y="497068"/>
                </a:lnTo>
                <a:lnTo>
                  <a:pt x="412590" y="245634"/>
                </a:lnTo>
                <a:lnTo>
                  <a:pt x="431432" y="264450"/>
                </a:lnTo>
                <a:lnTo>
                  <a:pt x="552485" y="232103"/>
                </a:lnTo>
                <a:lnTo>
                  <a:pt x="583330" y="116889"/>
                </a:lnTo>
                <a:lnTo>
                  <a:pt x="547323" y="152974"/>
                </a:lnTo>
                <a:lnTo>
                  <a:pt x="474149" y="133385"/>
                </a:lnTo>
                <a:lnTo>
                  <a:pt x="454532" y="60313"/>
                </a:lnTo>
                <a:close/>
                <a:moveTo>
                  <a:pt x="502412" y="0"/>
                </a:moveTo>
                <a:lnTo>
                  <a:pt x="523319" y="20749"/>
                </a:lnTo>
                <a:lnTo>
                  <a:pt x="477504" y="66499"/>
                </a:lnTo>
                <a:lnTo>
                  <a:pt x="490926" y="116631"/>
                </a:lnTo>
                <a:lnTo>
                  <a:pt x="541129" y="130034"/>
                </a:lnTo>
                <a:lnTo>
                  <a:pt x="586943" y="84284"/>
                </a:lnTo>
                <a:lnTo>
                  <a:pt x="607850" y="105161"/>
                </a:lnTo>
                <a:lnTo>
                  <a:pt x="569263" y="248856"/>
                </a:lnTo>
                <a:lnTo>
                  <a:pt x="425366" y="287261"/>
                </a:lnTo>
                <a:lnTo>
                  <a:pt x="412590" y="274631"/>
                </a:lnTo>
                <a:lnTo>
                  <a:pt x="160803" y="526065"/>
                </a:lnTo>
                <a:lnTo>
                  <a:pt x="80918" y="446292"/>
                </a:lnTo>
                <a:lnTo>
                  <a:pt x="203004" y="324377"/>
                </a:lnTo>
                <a:lnTo>
                  <a:pt x="0" y="121657"/>
                </a:lnTo>
                <a:lnTo>
                  <a:pt x="85305" y="36471"/>
                </a:lnTo>
                <a:lnTo>
                  <a:pt x="288309" y="239191"/>
                </a:lnTo>
                <a:lnTo>
                  <a:pt x="332704" y="194858"/>
                </a:lnTo>
                <a:lnTo>
                  <a:pt x="320057" y="182099"/>
                </a:lnTo>
                <a:lnTo>
                  <a:pt x="358515" y="38405"/>
                </a:lnTo>
                <a:close/>
              </a:path>
            </a:pathLst>
          </a:custGeom>
          <a:solidFill>
            <a:schemeClr val="bg1"/>
          </a:solidFill>
          <a:ln>
            <a:noFill/>
          </a:ln>
        </p:spPr>
        <p:txBody>
          <a:bodyPr/>
          <a:lstStyle/>
          <a:p>
            <a:endParaRPr lang="zh-CN" altLang="en-US">
              <a:latin typeface="+mn-lt"/>
              <a:ea typeface="+mn-ea"/>
              <a:cs typeface="+mn-ea"/>
              <a:sym typeface="+mn-lt"/>
            </a:endParaRPr>
          </a:p>
        </p:txBody>
      </p:sp>
      <p:pic>
        <p:nvPicPr>
          <p:cNvPr id="5" name="Picture 4"/>
          <p:cNvPicPr>
            <a:picLocks noChangeAspect="1"/>
          </p:cNvPicPr>
          <p:nvPr/>
        </p:nvPicPr>
        <p:blipFill>
          <a:blip r:embed="rId1"/>
          <a:stretch>
            <a:fillRect/>
          </a:stretch>
        </p:blipFill>
        <p:spPr>
          <a:xfrm>
            <a:off x="1787525" y="1055370"/>
            <a:ext cx="4616450" cy="3492500"/>
          </a:xfrm>
          <a:prstGeom prst="rect">
            <a:avLst/>
          </a:prstGeom>
        </p:spPr>
      </p:pic>
      <p:sp>
        <p:nvSpPr>
          <p:cNvPr id="6" name="Text Box 5"/>
          <p:cNvSpPr txBox="1"/>
          <p:nvPr/>
        </p:nvSpPr>
        <p:spPr>
          <a:xfrm>
            <a:off x="605155" y="4777105"/>
            <a:ext cx="8594725" cy="1630045"/>
          </a:xfrm>
          <a:prstGeom prst="rect">
            <a:avLst/>
          </a:prstGeom>
          <a:noFill/>
        </p:spPr>
        <p:txBody>
          <a:bodyPr wrap="square" rtlCol="0" anchor="t">
            <a:spAutoFit/>
          </a:bodyPr>
          <a:p>
            <a:r>
              <a:rPr lang="en-US"/>
              <a:t>Kafka中的Log Compaction是指在默认的日志删除（Log Deletion）规则之外提供的一种清理过时数据的方式。如</a:t>
            </a:r>
            <a:r>
              <a:rPr lang="en-US" altLang="en-US"/>
              <a:t>上</a:t>
            </a:r>
            <a:r>
              <a:rPr lang="en-US"/>
              <a:t>图所示，Log Compaction对于有相同key的的不同value值，只保留最后一个版本。如果应用只关心key对应的最新value值，可以开启Kafka的日志清理功能，Kafka会定期将相同key的消息进行合并，只保留最新的value值。</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latin typeface="+mn-lt"/>
                <a:ea typeface="+mn-ea"/>
                <a:cs typeface="+mn-ea"/>
                <a:sym typeface="+mn-lt"/>
              </a:rPr>
              <a:t>2</a:t>
            </a:r>
            <a:endParaRPr lang="zh-CN" altLang="en-US" dirty="0">
              <a:latin typeface="+mn-lt"/>
              <a:ea typeface="+mn-ea"/>
              <a:cs typeface="+mn-ea"/>
              <a:sym typeface="+mn-lt"/>
            </a:endParaRPr>
          </a:p>
        </p:txBody>
      </p:sp>
      <p:sp>
        <p:nvSpPr>
          <p:cNvPr id="5" name="副标题 4"/>
          <p:cNvSpPr>
            <a:spLocks noGrp="1"/>
          </p:cNvSpPr>
          <p:nvPr>
            <p:ph type="subTitle" idx="1"/>
          </p:nvPr>
        </p:nvSpPr>
        <p:spPr/>
        <p:txBody>
          <a:bodyPr/>
          <a:lstStyle/>
          <a:p>
            <a:r>
              <a:rPr lang="en-US" altLang="en-US" sz="3600" dirty="0">
                <a:latin typeface="+mn-lt"/>
                <a:ea typeface="+mn-ea"/>
                <a:cs typeface="+mn-ea"/>
                <a:sym typeface="+mn-lt"/>
              </a:rPr>
              <a:t>Kafka日志存储设计</a:t>
            </a:r>
            <a:endParaRPr lang="en-US" altLang="en-US" sz="3600" dirty="0">
              <a:latin typeface="+mn-lt"/>
              <a:ea typeface="+mn-ea"/>
              <a:cs typeface="+mn-ea"/>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7224714" y="6852465"/>
            <a:ext cx="2352675" cy="401637"/>
          </a:xfrm>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4" name="标题 3"/>
          <p:cNvSpPr>
            <a:spLocks noGrp="1"/>
          </p:cNvSpPr>
          <p:nvPr>
            <p:ph type="ctrTitle"/>
          </p:nvPr>
        </p:nvSpPr>
        <p:spPr>
          <a:xfrm>
            <a:off x="359792" y="0"/>
            <a:ext cx="5670391" cy="835869"/>
          </a:xfrm>
        </p:spPr>
        <p:txBody>
          <a:bodyPr/>
          <a:lstStyle/>
          <a:p>
            <a:r>
              <a:rPr lang="en-US" altLang="zh-CN" dirty="0">
                <a:latin typeface="+mn-lt"/>
                <a:ea typeface="+mn-ea"/>
                <a:cs typeface="+mn-ea"/>
                <a:sym typeface="+mn-lt"/>
              </a:rPr>
              <a:t>1. </a:t>
            </a:r>
            <a:r>
              <a:rPr lang="en-US" altLang="en-US" dirty="0">
                <a:latin typeface="+mn-lt"/>
                <a:ea typeface="+mn-ea"/>
                <a:cs typeface="+mn-ea"/>
                <a:sym typeface="+mn-lt"/>
              </a:rPr>
              <a:t>Kafka名词介绍</a:t>
            </a:r>
            <a:endParaRPr lang="en-US" altLang="en-US" dirty="0">
              <a:latin typeface="+mn-lt"/>
              <a:ea typeface="+mn-ea"/>
              <a:cs typeface="+mn-ea"/>
              <a:sym typeface="+mn-lt"/>
            </a:endParaRPr>
          </a:p>
        </p:txBody>
      </p:sp>
      <p:sp>
        <p:nvSpPr>
          <p:cNvPr id="89" name="page-code-symbol_45137"/>
          <p:cNvSpPr>
            <a:spLocks noChangeAspect="1"/>
          </p:cNvSpPr>
          <p:nvPr/>
        </p:nvSpPr>
        <p:spPr bwMode="auto">
          <a:xfrm>
            <a:off x="3489762" y="5068804"/>
            <a:ext cx="609685" cy="518731"/>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5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 name="T58" fmla="*/ 157 w 500"/>
              <a:gd name="T59" fmla="*/ 333 h 426"/>
              <a:gd name="T60" fmla="*/ 143 w 500"/>
              <a:gd name="T61" fmla="*/ 327 h 426"/>
              <a:gd name="T62" fmla="*/ 143 w 500"/>
              <a:gd name="T63" fmla="*/ 299 h 426"/>
              <a:gd name="T64" fmla="*/ 206 w 500"/>
              <a:gd name="T65" fmla="*/ 235 h 426"/>
              <a:gd name="T66" fmla="*/ 143 w 500"/>
              <a:gd name="T67" fmla="*/ 171 h 426"/>
              <a:gd name="T68" fmla="*/ 143 w 500"/>
              <a:gd name="T69" fmla="*/ 143 h 426"/>
              <a:gd name="T70" fmla="*/ 171 w 500"/>
              <a:gd name="T71" fmla="*/ 143 h 426"/>
              <a:gd name="T72" fmla="*/ 249 w 500"/>
              <a:gd name="T73" fmla="*/ 221 h 426"/>
              <a:gd name="T74" fmla="*/ 249 w 500"/>
              <a:gd name="T75" fmla="*/ 249 h 426"/>
              <a:gd name="T76" fmla="*/ 171 w 500"/>
              <a:gd name="T77" fmla="*/ 327 h 426"/>
              <a:gd name="T78" fmla="*/ 157 w 500"/>
              <a:gd name="T79" fmla="*/ 333 h 426"/>
              <a:gd name="T80" fmla="*/ 366 w 500"/>
              <a:gd name="T81" fmla="*/ 333 h 426"/>
              <a:gd name="T82" fmla="*/ 263 w 500"/>
              <a:gd name="T83" fmla="*/ 333 h 426"/>
              <a:gd name="T84" fmla="*/ 243 w 500"/>
              <a:gd name="T85" fmla="*/ 313 h 426"/>
              <a:gd name="T86" fmla="*/ 263 w 500"/>
              <a:gd name="T87" fmla="*/ 293 h 426"/>
              <a:gd name="T88" fmla="*/ 366 w 500"/>
              <a:gd name="T89" fmla="*/ 293 h 426"/>
              <a:gd name="T90" fmla="*/ 386 w 500"/>
              <a:gd name="T91" fmla="*/ 313 h 426"/>
              <a:gd name="T92" fmla="*/ 366 w 500"/>
              <a:gd name="T93" fmla="*/ 3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5" y="42"/>
                  <a:pt x="435" y="54"/>
                </a:cubicBezTo>
                <a:cubicBezTo>
                  <a:pt x="435"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moveTo>
                  <a:pt x="157" y="333"/>
                </a:moveTo>
                <a:cubicBezTo>
                  <a:pt x="152" y="333"/>
                  <a:pt x="146" y="331"/>
                  <a:pt x="143" y="327"/>
                </a:cubicBezTo>
                <a:cubicBezTo>
                  <a:pt x="135" y="319"/>
                  <a:pt x="135" y="307"/>
                  <a:pt x="143" y="299"/>
                </a:cubicBezTo>
                <a:lnTo>
                  <a:pt x="206" y="235"/>
                </a:lnTo>
                <a:lnTo>
                  <a:pt x="143" y="171"/>
                </a:lnTo>
                <a:cubicBezTo>
                  <a:pt x="135" y="163"/>
                  <a:pt x="135" y="151"/>
                  <a:pt x="143" y="143"/>
                </a:cubicBezTo>
                <a:cubicBezTo>
                  <a:pt x="150" y="135"/>
                  <a:pt x="163" y="135"/>
                  <a:pt x="171" y="143"/>
                </a:cubicBezTo>
                <a:lnTo>
                  <a:pt x="249" y="221"/>
                </a:lnTo>
                <a:cubicBezTo>
                  <a:pt x="257" y="229"/>
                  <a:pt x="257" y="241"/>
                  <a:pt x="249" y="249"/>
                </a:cubicBezTo>
                <a:lnTo>
                  <a:pt x="171" y="327"/>
                </a:lnTo>
                <a:cubicBezTo>
                  <a:pt x="167" y="331"/>
                  <a:pt x="162" y="333"/>
                  <a:pt x="157" y="333"/>
                </a:cubicBezTo>
                <a:close/>
                <a:moveTo>
                  <a:pt x="366" y="333"/>
                </a:moveTo>
                <a:lnTo>
                  <a:pt x="263" y="333"/>
                </a:lnTo>
                <a:cubicBezTo>
                  <a:pt x="252" y="333"/>
                  <a:pt x="243" y="324"/>
                  <a:pt x="243" y="313"/>
                </a:cubicBezTo>
                <a:cubicBezTo>
                  <a:pt x="243" y="302"/>
                  <a:pt x="252" y="293"/>
                  <a:pt x="263" y="293"/>
                </a:cubicBezTo>
                <a:lnTo>
                  <a:pt x="366" y="293"/>
                </a:lnTo>
                <a:cubicBezTo>
                  <a:pt x="377" y="293"/>
                  <a:pt x="386" y="302"/>
                  <a:pt x="386" y="313"/>
                </a:cubicBezTo>
                <a:cubicBezTo>
                  <a:pt x="386" y="324"/>
                  <a:pt x="377" y="333"/>
                  <a:pt x="366" y="333"/>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0" name="programmer_199475"/>
          <p:cNvSpPr>
            <a:spLocks noChangeAspect="1"/>
          </p:cNvSpPr>
          <p:nvPr/>
        </p:nvSpPr>
        <p:spPr bwMode="auto">
          <a:xfrm>
            <a:off x="1134393" y="5023327"/>
            <a:ext cx="366108" cy="609685"/>
          </a:xfrm>
          <a:custGeom>
            <a:avLst/>
            <a:gdLst>
              <a:gd name="connsiteX0" fmla="*/ 188198 w 364329"/>
              <a:gd name="connsiteY0" fmla="*/ 458252 h 606722"/>
              <a:gd name="connsiteX1" fmla="*/ 245427 w 364329"/>
              <a:gd name="connsiteY1" fmla="*/ 458252 h 606722"/>
              <a:gd name="connsiteX2" fmla="*/ 245427 w 364329"/>
              <a:gd name="connsiteY2" fmla="*/ 552503 h 606722"/>
              <a:gd name="connsiteX3" fmla="*/ 216768 w 364329"/>
              <a:gd name="connsiteY3" fmla="*/ 581107 h 606722"/>
              <a:gd name="connsiteX4" fmla="*/ 188198 w 364329"/>
              <a:gd name="connsiteY4" fmla="*/ 552503 h 606722"/>
              <a:gd name="connsiteX5" fmla="*/ 118550 w 364329"/>
              <a:gd name="connsiteY5" fmla="*/ 458252 h 606722"/>
              <a:gd name="connsiteX6" fmla="*/ 175779 w 364329"/>
              <a:gd name="connsiteY6" fmla="*/ 458252 h 606722"/>
              <a:gd name="connsiteX7" fmla="*/ 175779 w 364329"/>
              <a:gd name="connsiteY7" fmla="*/ 552557 h 606722"/>
              <a:gd name="connsiteX8" fmla="*/ 147209 w 364329"/>
              <a:gd name="connsiteY8" fmla="*/ 581177 h 606722"/>
              <a:gd name="connsiteX9" fmla="*/ 118550 w 364329"/>
              <a:gd name="connsiteY9" fmla="*/ 552557 h 606722"/>
              <a:gd name="connsiteX10" fmla="*/ 182120 w 364329"/>
              <a:gd name="connsiteY10" fmla="*/ 213927 h 606722"/>
              <a:gd name="connsiteX11" fmla="*/ 154170 w 364329"/>
              <a:gd name="connsiteY11" fmla="*/ 241921 h 606722"/>
              <a:gd name="connsiteX12" fmla="*/ 182120 w 364329"/>
              <a:gd name="connsiteY12" fmla="*/ 269825 h 606722"/>
              <a:gd name="connsiteX13" fmla="*/ 210159 w 364329"/>
              <a:gd name="connsiteY13" fmla="*/ 241921 h 606722"/>
              <a:gd name="connsiteX14" fmla="*/ 182120 w 364329"/>
              <a:gd name="connsiteY14" fmla="*/ 213927 h 606722"/>
              <a:gd name="connsiteX15" fmla="*/ 49843 w 364329"/>
              <a:gd name="connsiteY15" fmla="*/ 182341 h 606722"/>
              <a:gd name="connsiteX16" fmla="*/ 51089 w 364329"/>
              <a:gd name="connsiteY16" fmla="*/ 313381 h 606722"/>
              <a:gd name="connsiteX17" fmla="*/ 15507 w 364329"/>
              <a:gd name="connsiteY17" fmla="*/ 266442 h 606722"/>
              <a:gd name="connsiteX18" fmla="*/ 14262 w 364329"/>
              <a:gd name="connsiteY18" fmla="*/ 239505 h 606722"/>
              <a:gd name="connsiteX19" fmla="*/ 79310 w 364329"/>
              <a:gd name="connsiteY19" fmla="*/ 163006 h 606722"/>
              <a:gd name="connsiteX20" fmla="*/ 285019 w 364329"/>
              <a:gd name="connsiteY20" fmla="*/ 163006 h 606722"/>
              <a:gd name="connsiteX21" fmla="*/ 294632 w 364329"/>
              <a:gd name="connsiteY21" fmla="*/ 172693 h 606722"/>
              <a:gd name="connsiteX22" fmla="*/ 294632 w 364329"/>
              <a:gd name="connsiteY22" fmla="*/ 304928 h 606722"/>
              <a:gd name="connsiteX23" fmla="*/ 285019 w 364329"/>
              <a:gd name="connsiteY23" fmla="*/ 314526 h 606722"/>
              <a:gd name="connsiteX24" fmla="*/ 208023 w 364329"/>
              <a:gd name="connsiteY24" fmla="*/ 314526 h 606722"/>
              <a:gd name="connsiteX25" fmla="*/ 208023 w 364329"/>
              <a:gd name="connsiteY25" fmla="*/ 341186 h 606722"/>
              <a:gd name="connsiteX26" fmla="*/ 241314 w 364329"/>
              <a:gd name="connsiteY26" fmla="*/ 341186 h 606722"/>
              <a:gd name="connsiteX27" fmla="*/ 258493 w 364329"/>
              <a:gd name="connsiteY27" fmla="*/ 358426 h 606722"/>
              <a:gd name="connsiteX28" fmla="*/ 252974 w 364329"/>
              <a:gd name="connsiteY28" fmla="*/ 371045 h 606722"/>
              <a:gd name="connsiteX29" fmla="*/ 276118 w 364329"/>
              <a:gd name="connsiteY29" fmla="*/ 371045 h 606722"/>
              <a:gd name="connsiteX30" fmla="*/ 276296 w 364329"/>
              <a:gd name="connsiteY30" fmla="*/ 370423 h 606722"/>
              <a:gd name="connsiteX31" fmla="*/ 278343 w 364329"/>
              <a:gd name="connsiteY31" fmla="*/ 358426 h 606722"/>
              <a:gd name="connsiteX32" fmla="*/ 269353 w 364329"/>
              <a:gd name="connsiteY32" fmla="*/ 334343 h 606722"/>
              <a:gd name="connsiteX33" fmla="*/ 285019 w 364329"/>
              <a:gd name="connsiteY33" fmla="*/ 334343 h 606722"/>
              <a:gd name="connsiteX34" fmla="*/ 294632 w 364329"/>
              <a:gd name="connsiteY34" fmla="*/ 332743 h 606722"/>
              <a:gd name="connsiteX35" fmla="*/ 294632 w 364329"/>
              <a:gd name="connsiteY35" fmla="*/ 370423 h 606722"/>
              <a:gd name="connsiteX36" fmla="*/ 336201 w 364329"/>
              <a:gd name="connsiteY36" fmla="*/ 371045 h 606722"/>
              <a:gd name="connsiteX37" fmla="*/ 337180 w 364329"/>
              <a:gd name="connsiteY37" fmla="*/ 371045 h 606722"/>
              <a:gd name="connsiteX38" fmla="*/ 337180 w 364329"/>
              <a:gd name="connsiteY38" fmla="*/ 371223 h 606722"/>
              <a:gd name="connsiteX39" fmla="*/ 364329 w 364329"/>
              <a:gd name="connsiteY39" fmla="*/ 404726 h 606722"/>
              <a:gd name="connsiteX40" fmla="*/ 364329 w 364329"/>
              <a:gd name="connsiteY40" fmla="*/ 589482 h 606722"/>
              <a:gd name="connsiteX41" fmla="*/ 347061 w 364329"/>
              <a:gd name="connsiteY41" fmla="*/ 606722 h 606722"/>
              <a:gd name="connsiteX42" fmla="*/ 329881 w 364329"/>
              <a:gd name="connsiteY42" fmla="*/ 589482 h 606722"/>
              <a:gd name="connsiteX43" fmla="*/ 329881 w 364329"/>
              <a:gd name="connsiteY43" fmla="*/ 437874 h 606722"/>
              <a:gd name="connsiteX44" fmla="*/ 34448 w 364329"/>
              <a:gd name="connsiteY44" fmla="*/ 437874 h 606722"/>
              <a:gd name="connsiteX45" fmla="*/ 34448 w 364329"/>
              <a:gd name="connsiteY45" fmla="*/ 589482 h 606722"/>
              <a:gd name="connsiteX46" fmla="*/ 17268 w 364329"/>
              <a:gd name="connsiteY46" fmla="*/ 606722 h 606722"/>
              <a:gd name="connsiteX47" fmla="*/ 0 w 364329"/>
              <a:gd name="connsiteY47" fmla="*/ 589482 h 606722"/>
              <a:gd name="connsiteX48" fmla="*/ 0 w 364329"/>
              <a:gd name="connsiteY48" fmla="*/ 404726 h 606722"/>
              <a:gd name="connsiteX49" fmla="*/ 27594 w 364329"/>
              <a:gd name="connsiteY49" fmla="*/ 371134 h 606722"/>
              <a:gd name="connsiteX50" fmla="*/ 27594 w 364329"/>
              <a:gd name="connsiteY50" fmla="*/ 371045 h 606722"/>
              <a:gd name="connsiteX51" fmla="*/ 28128 w 364329"/>
              <a:gd name="connsiteY51" fmla="*/ 371045 h 606722"/>
              <a:gd name="connsiteX52" fmla="*/ 68807 w 364329"/>
              <a:gd name="connsiteY52" fmla="*/ 370423 h 606722"/>
              <a:gd name="connsiteX53" fmla="*/ 68807 w 364329"/>
              <a:gd name="connsiteY53" fmla="*/ 332388 h 606722"/>
              <a:gd name="connsiteX54" fmla="*/ 79310 w 364329"/>
              <a:gd name="connsiteY54" fmla="*/ 334343 h 606722"/>
              <a:gd name="connsiteX55" fmla="*/ 94887 w 364329"/>
              <a:gd name="connsiteY55" fmla="*/ 334343 h 606722"/>
              <a:gd name="connsiteX56" fmla="*/ 85986 w 364329"/>
              <a:gd name="connsiteY56" fmla="*/ 358426 h 606722"/>
              <a:gd name="connsiteX57" fmla="*/ 88033 w 364329"/>
              <a:gd name="connsiteY57" fmla="*/ 370423 h 606722"/>
              <a:gd name="connsiteX58" fmla="*/ 88211 w 364329"/>
              <a:gd name="connsiteY58" fmla="*/ 371045 h 606722"/>
              <a:gd name="connsiteX59" fmla="*/ 111355 w 364329"/>
              <a:gd name="connsiteY59" fmla="*/ 371045 h 606722"/>
              <a:gd name="connsiteX60" fmla="*/ 105836 w 364329"/>
              <a:gd name="connsiteY60" fmla="*/ 358426 h 606722"/>
              <a:gd name="connsiteX61" fmla="*/ 123015 w 364329"/>
              <a:gd name="connsiteY61" fmla="*/ 341186 h 606722"/>
              <a:gd name="connsiteX62" fmla="*/ 156307 w 364329"/>
              <a:gd name="connsiteY62" fmla="*/ 341186 h 606722"/>
              <a:gd name="connsiteX63" fmla="*/ 156307 w 364329"/>
              <a:gd name="connsiteY63" fmla="*/ 314526 h 606722"/>
              <a:gd name="connsiteX64" fmla="*/ 79310 w 364329"/>
              <a:gd name="connsiteY64" fmla="*/ 314526 h 606722"/>
              <a:gd name="connsiteX65" fmla="*/ 69608 w 364329"/>
              <a:gd name="connsiteY65" fmla="*/ 304928 h 606722"/>
              <a:gd name="connsiteX66" fmla="*/ 69608 w 364329"/>
              <a:gd name="connsiteY66" fmla="*/ 172693 h 606722"/>
              <a:gd name="connsiteX67" fmla="*/ 79310 w 364329"/>
              <a:gd name="connsiteY67" fmla="*/ 163006 h 606722"/>
              <a:gd name="connsiteX68" fmla="*/ 272801 w 364329"/>
              <a:gd name="connsiteY68" fmla="*/ 41302 h 606722"/>
              <a:gd name="connsiteX69" fmla="*/ 303681 w 364329"/>
              <a:gd name="connsiteY69" fmla="*/ 54725 h 606722"/>
              <a:gd name="connsiteX70" fmla="*/ 353428 w 364329"/>
              <a:gd name="connsiteY70" fmla="*/ 181136 h 606722"/>
              <a:gd name="connsiteX71" fmla="*/ 345596 w 364329"/>
              <a:gd name="connsiteY71" fmla="*/ 208872 h 606722"/>
              <a:gd name="connsiteX72" fmla="*/ 331269 w 364329"/>
              <a:gd name="connsiteY72" fmla="*/ 213672 h 606722"/>
              <a:gd name="connsiteX73" fmla="*/ 314449 w 364329"/>
              <a:gd name="connsiteY73" fmla="*/ 207005 h 606722"/>
              <a:gd name="connsiteX74" fmla="*/ 314449 w 364329"/>
              <a:gd name="connsiteY74" fmla="*/ 172691 h 606722"/>
              <a:gd name="connsiteX75" fmla="*/ 284993 w 364329"/>
              <a:gd name="connsiteY75" fmla="*/ 143177 h 606722"/>
              <a:gd name="connsiteX76" fmla="*/ 158714 w 364329"/>
              <a:gd name="connsiteY76" fmla="*/ 143177 h 606722"/>
              <a:gd name="connsiteX77" fmla="*/ 67319 w 364329"/>
              <a:gd name="connsiteY77" fmla="*/ 145755 h 606722"/>
              <a:gd name="connsiteX78" fmla="*/ 117866 w 364329"/>
              <a:gd name="connsiteY78" fmla="*/ 114464 h 606722"/>
              <a:gd name="connsiteX79" fmla="*/ 246104 w 364329"/>
              <a:gd name="connsiteY79" fmla="*/ 114464 h 606722"/>
              <a:gd name="connsiteX80" fmla="*/ 280810 w 364329"/>
              <a:gd name="connsiteY80" fmla="*/ 126731 h 606722"/>
              <a:gd name="connsiteX81" fmla="*/ 259363 w 364329"/>
              <a:gd name="connsiteY81" fmla="*/ 72149 h 606722"/>
              <a:gd name="connsiteX82" fmla="*/ 272801 w 364329"/>
              <a:gd name="connsiteY82" fmla="*/ 41302 h 606722"/>
              <a:gd name="connsiteX83" fmla="*/ 181989 w 364329"/>
              <a:gd name="connsiteY83" fmla="*/ 0 h 606722"/>
              <a:gd name="connsiteX84" fmla="*/ 231456 w 364329"/>
              <a:gd name="connsiteY84" fmla="*/ 49361 h 606722"/>
              <a:gd name="connsiteX85" fmla="*/ 181989 w 364329"/>
              <a:gd name="connsiteY85" fmla="*/ 98722 h 606722"/>
              <a:gd name="connsiteX86" fmla="*/ 132522 w 364329"/>
              <a:gd name="connsiteY86" fmla="*/ 49361 h 606722"/>
              <a:gd name="connsiteX87" fmla="*/ 181989 w 364329"/>
              <a:gd name="connsiteY8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64329" h="606722">
                <a:moveTo>
                  <a:pt x="188198" y="458252"/>
                </a:moveTo>
                <a:lnTo>
                  <a:pt x="245427" y="458252"/>
                </a:lnTo>
                <a:lnTo>
                  <a:pt x="245427" y="552503"/>
                </a:lnTo>
                <a:cubicBezTo>
                  <a:pt x="245427" y="568315"/>
                  <a:pt x="232611" y="581107"/>
                  <a:pt x="216768" y="581107"/>
                </a:cubicBezTo>
                <a:cubicBezTo>
                  <a:pt x="201015" y="581107"/>
                  <a:pt x="188198" y="568315"/>
                  <a:pt x="188198" y="552503"/>
                </a:cubicBezTo>
                <a:close/>
                <a:moveTo>
                  <a:pt x="118550" y="458252"/>
                </a:moveTo>
                <a:lnTo>
                  <a:pt x="175779" y="458252"/>
                </a:lnTo>
                <a:lnTo>
                  <a:pt x="175779" y="552557"/>
                </a:lnTo>
                <a:cubicBezTo>
                  <a:pt x="175779" y="568378"/>
                  <a:pt x="162963" y="581177"/>
                  <a:pt x="147209" y="581177"/>
                </a:cubicBezTo>
                <a:cubicBezTo>
                  <a:pt x="131366" y="581177"/>
                  <a:pt x="118550" y="568378"/>
                  <a:pt x="118550" y="552557"/>
                </a:cubicBezTo>
                <a:close/>
                <a:moveTo>
                  <a:pt x="182120" y="213927"/>
                </a:moveTo>
                <a:cubicBezTo>
                  <a:pt x="166721" y="213927"/>
                  <a:pt x="154170" y="226458"/>
                  <a:pt x="154170" y="241921"/>
                </a:cubicBezTo>
                <a:cubicBezTo>
                  <a:pt x="154170" y="257384"/>
                  <a:pt x="166721" y="269825"/>
                  <a:pt x="182120" y="269825"/>
                </a:cubicBezTo>
                <a:cubicBezTo>
                  <a:pt x="197608" y="269825"/>
                  <a:pt x="210159" y="257384"/>
                  <a:pt x="210159" y="241921"/>
                </a:cubicBezTo>
                <a:cubicBezTo>
                  <a:pt x="210159" y="226458"/>
                  <a:pt x="197608" y="213927"/>
                  <a:pt x="182120" y="213927"/>
                </a:cubicBezTo>
                <a:close/>
                <a:moveTo>
                  <a:pt x="49843" y="182341"/>
                </a:moveTo>
                <a:cubicBezTo>
                  <a:pt x="49754" y="284222"/>
                  <a:pt x="51089" y="313381"/>
                  <a:pt x="51089" y="313381"/>
                </a:cubicBezTo>
                <a:cubicBezTo>
                  <a:pt x="50377" y="312492"/>
                  <a:pt x="46463" y="307336"/>
                  <a:pt x="15507" y="266442"/>
                </a:cubicBezTo>
                <a:cubicBezTo>
                  <a:pt x="9548" y="258529"/>
                  <a:pt x="9103" y="247861"/>
                  <a:pt x="14262" y="239505"/>
                </a:cubicBezTo>
                <a:close/>
                <a:moveTo>
                  <a:pt x="79310" y="163006"/>
                </a:moveTo>
                <a:lnTo>
                  <a:pt x="285019" y="163006"/>
                </a:lnTo>
                <a:cubicBezTo>
                  <a:pt x="290360" y="163006"/>
                  <a:pt x="294632" y="167361"/>
                  <a:pt x="294632" y="172693"/>
                </a:cubicBezTo>
                <a:lnTo>
                  <a:pt x="294632" y="304928"/>
                </a:lnTo>
                <a:cubicBezTo>
                  <a:pt x="294632" y="310260"/>
                  <a:pt x="290360" y="314526"/>
                  <a:pt x="285019" y="314526"/>
                </a:cubicBezTo>
                <a:lnTo>
                  <a:pt x="208023" y="314526"/>
                </a:lnTo>
                <a:lnTo>
                  <a:pt x="208023" y="341186"/>
                </a:lnTo>
                <a:lnTo>
                  <a:pt x="241314" y="341186"/>
                </a:lnTo>
                <a:cubicBezTo>
                  <a:pt x="250749" y="341186"/>
                  <a:pt x="258493" y="348917"/>
                  <a:pt x="258493" y="358426"/>
                </a:cubicBezTo>
                <a:cubicBezTo>
                  <a:pt x="258493" y="363403"/>
                  <a:pt x="256357" y="367846"/>
                  <a:pt x="252974" y="371045"/>
                </a:cubicBezTo>
                <a:lnTo>
                  <a:pt x="276118" y="371045"/>
                </a:lnTo>
                <a:cubicBezTo>
                  <a:pt x="276118" y="370868"/>
                  <a:pt x="276207" y="370690"/>
                  <a:pt x="276296" y="370423"/>
                </a:cubicBezTo>
                <a:cubicBezTo>
                  <a:pt x="277631" y="366691"/>
                  <a:pt x="278343" y="362603"/>
                  <a:pt x="278343" y="358426"/>
                </a:cubicBezTo>
                <a:cubicBezTo>
                  <a:pt x="278343" y="349184"/>
                  <a:pt x="274960" y="340830"/>
                  <a:pt x="269353" y="334343"/>
                </a:cubicBezTo>
                <a:lnTo>
                  <a:pt x="285019" y="334343"/>
                </a:lnTo>
                <a:cubicBezTo>
                  <a:pt x="288312" y="334343"/>
                  <a:pt x="291606" y="333810"/>
                  <a:pt x="294632" y="332743"/>
                </a:cubicBezTo>
                <a:lnTo>
                  <a:pt x="294632" y="370423"/>
                </a:lnTo>
                <a:cubicBezTo>
                  <a:pt x="294632" y="370423"/>
                  <a:pt x="334154" y="370690"/>
                  <a:pt x="336201" y="371045"/>
                </a:cubicBezTo>
                <a:lnTo>
                  <a:pt x="337180" y="371045"/>
                </a:lnTo>
                <a:lnTo>
                  <a:pt x="337180" y="371223"/>
                </a:lnTo>
                <a:cubicBezTo>
                  <a:pt x="352669" y="374511"/>
                  <a:pt x="364329" y="388286"/>
                  <a:pt x="364329" y="404726"/>
                </a:cubicBezTo>
                <a:lnTo>
                  <a:pt x="364329" y="589482"/>
                </a:lnTo>
                <a:cubicBezTo>
                  <a:pt x="364329" y="598991"/>
                  <a:pt x="356585" y="606722"/>
                  <a:pt x="347061" y="606722"/>
                </a:cubicBezTo>
                <a:cubicBezTo>
                  <a:pt x="337536" y="606722"/>
                  <a:pt x="329881" y="598991"/>
                  <a:pt x="329881" y="589482"/>
                </a:cubicBezTo>
                <a:lnTo>
                  <a:pt x="329881" y="437874"/>
                </a:lnTo>
                <a:lnTo>
                  <a:pt x="34448" y="437874"/>
                </a:lnTo>
                <a:lnTo>
                  <a:pt x="34448" y="589482"/>
                </a:lnTo>
                <a:cubicBezTo>
                  <a:pt x="34448" y="598991"/>
                  <a:pt x="26704" y="606722"/>
                  <a:pt x="17268" y="606722"/>
                </a:cubicBezTo>
                <a:cubicBezTo>
                  <a:pt x="7744" y="606722"/>
                  <a:pt x="0" y="598991"/>
                  <a:pt x="0" y="589482"/>
                </a:cubicBezTo>
                <a:lnTo>
                  <a:pt x="0" y="404726"/>
                </a:lnTo>
                <a:cubicBezTo>
                  <a:pt x="0" y="388108"/>
                  <a:pt x="11838" y="374245"/>
                  <a:pt x="27594" y="371134"/>
                </a:cubicBezTo>
                <a:lnTo>
                  <a:pt x="27594" y="371045"/>
                </a:lnTo>
                <a:lnTo>
                  <a:pt x="28128" y="371045"/>
                </a:lnTo>
                <a:cubicBezTo>
                  <a:pt x="30086" y="370690"/>
                  <a:pt x="68807" y="370423"/>
                  <a:pt x="68807" y="370423"/>
                </a:cubicBezTo>
                <a:lnTo>
                  <a:pt x="68807" y="332388"/>
                </a:lnTo>
                <a:cubicBezTo>
                  <a:pt x="72100" y="333632"/>
                  <a:pt x="75661" y="334343"/>
                  <a:pt x="79310" y="334343"/>
                </a:cubicBezTo>
                <a:lnTo>
                  <a:pt x="94887" y="334343"/>
                </a:lnTo>
                <a:cubicBezTo>
                  <a:pt x="89369" y="340830"/>
                  <a:pt x="85986" y="349184"/>
                  <a:pt x="85986" y="358426"/>
                </a:cubicBezTo>
                <a:cubicBezTo>
                  <a:pt x="85986" y="362603"/>
                  <a:pt x="86698" y="366691"/>
                  <a:pt x="88033" y="370423"/>
                </a:cubicBezTo>
                <a:cubicBezTo>
                  <a:pt x="88122" y="370690"/>
                  <a:pt x="88122" y="370868"/>
                  <a:pt x="88211" y="371045"/>
                </a:cubicBezTo>
                <a:lnTo>
                  <a:pt x="111355" y="371045"/>
                </a:lnTo>
                <a:cubicBezTo>
                  <a:pt x="107972" y="367846"/>
                  <a:pt x="105836" y="363403"/>
                  <a:pt x="105836" y="358426"/>
                </a:cubicBezTo>
                <a:cubicBezTo>
                  <a:pt x="105836" y="348917"/>
                  <a:pt x="113491" y="341186"/>
                  <a:pt x="123015" y="341186"/>
                </a:cubicBezTo>
                <a:lnTo>
                  <a:pt x="156307" y="341186"/>
                </a:lnTo>
                <a:lnTo>
                  <a:pt x="156307" y="314526"/>
                </a:lnTo>
                <a:lnTo>
                  <a:pt x="79310" y="314526"/>
                </a:lnTo>
                <a:cubicBezTo>
                  <a:pt x="73969" y="314526"/>
                  <a:pt x="69608" y="310260"/>
                  <a:pt x="69608" y="304928"/>
                </a:cubicBezTo>
                <a:lnTo>
                  <a:pt x="69608" y="172693"/>
                </a:lnTo>
                <a:cubicBezTo>
                  <a:pt x="69608" y="167361"/>
                  <a:pt x="73969" y="163006"/>
                  <a:pt x="79310" y="163006"/>
                </a:cubicBezTo>
                <a:close/>
                <a:moveTo>
                  <a:pt x="272801" y="41302"/>
                </a:moveTo>
                <a:cubicBezTo>
                  <a:pt x="285082" y="36412"/>
                  <a:pt x="298876" y="42457"/>
                  <a:pt x="303681" y="54725"/>
                </a:cubicBezTo>
                <a:lnTo>
                  <a:pt x="353428" y="181136"/>
                </a:lnTo>
                <a:cubicBezTo>
                  <a:pt x="357343" y="191092"/>
                  <a:pt x="354140" y="202471"/>
                  <a:pt x="345596" y="208872"/>
                </a:cubicBezTo>
                <a:cubicBezTo>
                  <a:pt x="341325" y="212072"/>
                  <a:pt x="336252" y="213672"/>
                  <a:pt x="331269" y="213672"/>
                </a:cubicBezTo>
                <a:cubicBezTo>
                  <a:pt x="322369" y="213672"/>
                  <a:pt x="317208" y="209139"/>
                  <a:pt x="314449" y="207005"/>
                </a:cubicBezTo>
                <a:lnTo>
                  <a:pt x="314449" y="172691"/>
                </a:lnTo>
                <a:cubicBezTo>
                  <a:pt x="314449" y="156423"/>
                  <a:pt x="301189" y="143177"/>
                  <a:pt x="284993" y="143177"/>
                </a:cubicBezTo>
                <a:lnTo>
                  <a:pt x="158714" y="143177"/>
                </a:lnTo>
                <a:cubicBezTo>
                  <a:pt x="72391" y="143177"/>
                  <a:pt x="75061" y="142288"/>
                  <a:pt x="67319" y="145755"/>
                </a:cubicBezTo>
                <a:cubicBezTo>
                  <a:pt x="76574" y="127265"/>
                  <a:pt x="95796" y="114464"/>
                  <a:pt x="117866" y="114464"/>
                </a:cubicBezTo>
                <a:lnTo>
                  <a:pt x="246104" y="114464"/>
                </a:lnTo>
                <a:cubicBezTo>
                  <a:pt x="253846" y="114464"/>
                  <a:pt x="263368" y="116864"/>
                  <a:pt x="280810" y="126731"/>
                </a:cubicBezTo>
                <a:lnTo>
                  <a:pt x="259363" y="72149"/>
                </a:lnTo>
                <a:cubicBezTo>
                  <a:pt x="254469" y="59881"/>
                  <a:pt x="260520" y="46102"/>
                  <a:pt x="272801" y="41302"/>
                </a:cubicBezTo>
                <a:close/>
                <a:moveTo>
                  <a:pt x="181989" y="0"/>
                </a:moveTo>
                <a:cubicBezTo>
                  <a:pt x="209309" y="0"/>
                  <a:pt x="231456" y="22100"/>
                  <a:pt x="231456" y="49361"/>
                </a:cubicBezTo>
                <a:cubicBezTo>
                  <a:pt x="231456" y="76622"/>
                  <a:pt x="209309" y="98722"/>
                  <a:pt x="181989" y="98722"/>
                </a:cubicBezTo>
                <a:cubicBezTo>
                  <a:pt x="154669" y="98722"/>
                  <a:pt x="132522" y="76622"/>
                  <a:pt x="132522" y="49361"/>
                </a:cubicBezTo>
                <a:cubicBezTo>
                  <a:pt x="132522" y="22100"/>
                  <a:pt x="154669" y="0"/>
                  <a:pt x="181989"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1" name="virtual-cloud_74160"/>
          <p:cNvSpPr>
            <a:spLocks noChangeAspect="1"/>
          </p:cNvSpPr>
          <p:nvPr/>
        </p:nvSpPr>
        <p:spPr bwMode="auto">
          <a:xfrm>
            <a:off x="5941805" y="5125799"/>
            <a:ext cx="609685" cy="453476"/>
          </a:xfrm>
          <a:custGeom>
            <a:avLst/>
            <a:gdLst>
              <a:gd name="T0" fmla="*/ 4546 w 5369"/>
              <a:gd name="T1" fmla="*/ 1300 h 4000"/>
              <a:gd name="T2" fmla="*/ 3316 w 5369"/>
              <a:gd name="T3" fmla="*/ 496 h 4000"/>
              <a:gd name="T4" fmla="*/ 2270 w 5369"/>
              <a:gd name="T5" fmla="*/ 0 h 4000"/>
              <a:gd name="T6" fmla="*/ 1450 w 5369"/>
              <a:gd name="T7" fmla="*/ 277 h 4000"/>
              <a:gd name="T8" fmla="*/ 1018 w 5369"/>
              <a:gd name="T9" fmla="*/ 843 h 4000"/>
              <a:gd name="T10" fmla="*/ 324 w 5369"/>
              <a:gd name="T11" fmla="*/ 1382 h 4000"/>
              <a:gd name="T12" fmla="*/ 0 w 5369"/>
              <a:gd name="T13" fmla="*/ 2361 h 4000"/>
              <a:gd name="T14" fmla="*/ 1639 w 5369"/>
              <a:gd name="T15" fmla="*/ 4000 h 4000"/>
              <a:gd name="T16" fmla="*/ 3954 w 5369"/>
              <a:gd name="T17" fmla="*/ 4000 h 4000"/>
              <a:gd name="T18" fmla="*/ 5369 w 5369"/>
              <a:gd name="T19" fmla="*/ 2585 h 4000"/>
              <a:gd name="T20" fmla="*/ 4546 w 5369"/>
              <a:gd name="T21" fmla="*/ 1300 h 4000"/>
              <a:gd name="T22" fmla="*/ 3954 w 5369"/>
              <a:gd name="T23" fmla="*/ 3467 h 4000"/>
              <a:gd name="T24" fmla="*/ 1639 w 5369"/>
              <a:gd name="T25" fmla="*/ 3467 h 4000"/>
              <a:gd name="T26" fmla="*/ 533 w 5369"/>
              <a:gd name="T27" fmla="*/ 2361 h 4000"/>
              <a:gd name="T28" fmla="*/ 1307 w 5369"/>
              <a:gd name="T29" fmla="*/ 1305 h 4000"/>
              <a:gd name="T30" fmla="*/ 1484 w 5369"/>
              <a:gd name="T31" fmla="*/ 1125 h 4000"/>
              <a:gd name="T32" fmla="*/ 2270 w 5369"/>
              <a:gd name="T33" fmla="*/ 534 h 4000"/>
              <a:gd name="T34" fmla="*/ 2963 w 5369"/>
              <a:gd name="T35" fmla="*/ 917 h 4000"/>
              <a:gd name="T36" fmla="*/ 3232 w 5369"/>
              <a:gd name="T37" fmla="*/ 1039 h 4000"/>
              <a:gd name="T38" fmla="*/ 3354 w 5369"/>
              <a:gd name="T39" fmla="*/ 1029 h 4000"/>
              <a:gd name="T40" fmla="*/ 4077 w 5369"/>
              <a:gd name="T41" fmla="*/ 1574 h 4000"/>
              <a:gd name="T42" fmla="*/ 4245 w 5369"/>
              <a:gd name="T43" fmla="*/ 1753 h 4000"/>
              <a:gd name="T44" fmla="*/ 4836 w 5369"/>
              <a:gd name="T45" fmla="*/ 2585 h 4000"/>
              <a:gd name="T46" fmla="*/ 3954 w 5369"/>
              <a:gd name="T47" fmla="*/ 3467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69" h="4000">
                <a:moveTo>
                  <a:pt x="4546" y="1300"/>
                </a:moveTo>
                <a:cubicBezTo>
                  <a:pt x="4347" y="808"/>
                  <a:pt x="3857" y="479"/>
                  <a:pt x="3316" y="496"/>
                </a:cubicBezTo>
                <a:cubicBezTo>
                  <a:pt x="3060" y="183"/>
                  <a:pt x="2680" y="0"/>
                  <a:pt x="2270" y="0"/>
                </a:cubicBezTo>
                <a:cubicBezTo>
                  <a:pt x="1971" y="0"/>
                  <a:pt x="1687" y="96"/>
                  <a:pt x="1450" y="277"/>
                </a:cubicBezTo>
                <a:cubicBezTo>
                  <a:pt x="1258" y="424"/>
                  <a:pt x="1108" y="621"/>
                  <a:pt x="1018" y="843"/>
                </a:cubicBezTo>
                <a:cubicBezTo>
                  <a:pt x="742" y="956"/>
                  <a:pt x="505" y="1140"/>
                  <a:pt x="324" y="1382"/>
                </a:cubicBezTo>
                <a:cubicBezTo>
                  <a:pt x="112" y="1666"/>
                  <a:pt x="0" y="2005"/>
                  <a:pt x="0" y="2361"/>
                </a:cubicBezTo>
                <a:cubicBezTo>
                  <a:pt x="0" y="3265"/>
                  <a:pt x="735" y="4000"/>
                  <a:pt x="1639" y="4000"/>
                </a:cubicBezTo>
                <a:lnTo>
                  <a:pt x="3954" y="4000"/>
                </a:lnTo>
                <a:cubicBezTo>
                  <a:pt x="4734" y="4000"/>
                  <a:pt x="5369" y="3366"/>
                  <a:pt x="5369" y="2585"/>
                </a:cubicBezTo>
                <a:cubicBezTo>
                  <a:pt x="5369" y="2030"/>
                  <a:pt x="5043" y="1529"/>
                  <a:pt x="4546" y="1300"/>
                </a:cubicBezTo>
                <a:close/>
                <a:moveTo>
                  <a:pt x="3954" y="3467"/>
                </a:moveTo>
                <a:lnTo>
                  <a:pt x="1639" y="3467"/>
                </a:lnTo>
                <a:cubicBezTo>
                  <a:pt x="1030" y="3467"/>
                  <a:pt x="533" y="2971"/>
                  <a:pt x="533" y="2361"/>
                </a:cubicBezTo>
                <a:cubicBezTo>
                  <a:pt x="533" y="1875"/>
                  <a:pt x="844" y="1451"/>
                  <a:pt x="1307" y="1305"/>
                </a:cubicBezTo>
                <a:cubicBezTo>
                  <a:pt x="1393" y="1279"/>
                  <a:pt x="1459" y="1211"/>
                  <a:pt x="1484" y="1125"/>
                </a:cubicBezTo>
                <a:cubicBezTo>
                  <a:pt x="1584" y="777"/>
                  <a:pt x="1907" y="534"/>
                  <a:pt x="2270" y="534"/>
                </a:cubicBezTo>
                <a:cubicBezTo>
                  <a:pt x="2553" y="534"/>
                  <a:pt x="2812" y="677"/>
                  <a:pt x="2963" y="917"/>
                </a:cubicBezTo>
                <a:cubicBezTo>
                  <a:pt x="3020" y="1008"/>
                  <a:pt x="3126" y="1056"/>
                  <a:pt x="3232" y="1039"/>
                </a:cubicBezTo>
                <a:cubicBezTo>
                  <a:pt x="3273" y="1032"/>
                  <a:pt x="3314" y="1029"/>
                  <a:pt x="3354" y="1029"/>
                </a:cubicBezTo>
                <a:cubicBezTo>
                  <a:pt x="3688" y="1029"/>
                  <a:pt x="3986" y="1253"/>
                  <a:pt x="4077" y="1574"/>
                </a:cubicBezTo>
                <a:cubicBezTo>
                  <a:pt x="4100" y="1658"/>
                  <a:pt x="4163" y="1724"/>
                  <a:pt x="4245" y="1753"/>
                </a:cubicBezTo>
                <a:cubicBezTo>
                  <a:pt x="4598" y="1877"/>
                  <a:pt x="4836" y="2211"/>
                  <a:pt x="4836" y="2585"/>
                </a:cubicBezTo>
                <a:cubicBezTo>
                  <a:pt x="4836" y="3072"/>
                  <a:pt x="4440" y="3467"/>
                  <a:pt x="3954" y="3467"/>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3" name="矩形 2"/>
          <p:cNvSpPr/>
          <p:nvPr/>
        </p:nvSpPr>
        <p:spPr>
          <a:xfrm>
            <a:off x="414655" y="733425"/>
            <a:ext cx="9620885" cy="2861310"/>
          </a:xfrm>
          <a:prstGeom prst="rect">
            <a:avLst/>
          </a:prstGeom>
        </p:spPr>
        <p:txBody>
          <a:bodyPr wrap="square">
            <a:spAutoFit/>
          </a:bodyPr>
          <a:p>
            <a:pPr marL="342900" indent="-342900">
              <a:buFont typeface="Arial" panose="02080604020202020204" pitchFamily="34" charset="0"/>
              <a:buChar char="•"/>
            </a:pPr>
            <a:r>
              <a:rPr lang="en-US" altLang="zh-CN" sz="1800" b="1" dirty="0">
                <a:cs typeface="+mn-ea"/>
                <a:sym typeface="+mn-lt"/>
              </a:rPr>
              <a:t>Broker：消息中间件处理结点，一个Kafka节点就是一个broker，多个broker可以组成一个Kafka集群。</a:t>
            </a:r>
            <a:endParaRPr lang="en-US" altLang="zh-CN" sz="1800" b="1" dirty="0">
              <a:cs typeface="+mn-ea"/>
              <a:sym typeface="+mn-lt"/>
            </a:endParaRPr>
          </a:p>
          <a:p>
            <a:pPr marL="342900" indent="-342900">
              <a:buFont typeface="Arial" panose="02080604020202020204" pitchFamily="34" charset="0"/>
              <a:buChar char="•"/>
            </a:pPr>
            <a:r>
              <a:rPr lang="en-US" altLang="zh-CN" sz="1800" b="1" dirty="0">
                <a:cs typeface="+mn-ea"/>
                <a:sym typeface="+mn-lt"/>
              </a:rPr>
              <a:t>Topic：一类消息，例如page view日志、click日志等都可以以topic的形式存在，Kafka集群能够同时负责多个topic的分发。</a:t>
            </a:r>
            <a:endParaRPr lang="en-US" altLang="zh-CN" sz="1800" b="1" dirty="0">
              <a:cs typeface="+mn-ea"/>
              <a:sym typeface="+mn-lt"/>
            </a:endParaRPr>
          </a:p>
          <a:p>
            <a:pPr marL="342900" indent="-342900">
              <a:buFont typeface="Arial" panose="02080604020202020204" pitchFamily="34" charset="0"/>
              <a:buChar char="•"/>
            </a:pPr>
            <a:r>
              <a:rPr lang="en-US" altLang="zh-CN" sz="1800" b="1" dirty="0">
                <a:cs typeface="+mn-ea"/>
                <a:sym typeface="+mn-lt"/>
              </a:rPr>
              <a:t>Partition：topic物理上的分组，一个topic可以分为多个partition，每个partition是一个有序的队列。</a:t>
            </a:r>
            <a:r>
              <a:rPr lang="en-US" altLang="en-US" sz="1800" b="1" dirty="0">
                <a:cs typeface="+mn-ea"/>
                <a:sym typeface="+mn-lt"/>
              </a:rPr>
              <a:t>——Log</a:t>
            </a:r>
            <a:r>
              <a:rPr lang="en-US" altLang="zh-CN" sz="1800" b="1" dirty="0">
                <a:cs typeface="+mn-ea"/>
                <a:sym typeface="+mn-lt"/>
              </a:rPr>
              <a:t>  </a:t>
            </a:r>
            <a:endParaRPr lang="en-US" altLang="zh-CN" sz="1800" b="1" dirty="0">
              <a:cs typeface="+mn-ea"/>
              <a:sym typeface="+mn-lt"/>
            </a:endParaRPr>
          </a:p>
          <a:p>
            <a:pPr marL="342900" indent="-342900">
              <a:buFont typeface="Arial" panose="02080604020202020204" pitchFamily="34" charset="0"/>
              <a:buChar char="•"/>
            </a:pPr>
            <a:r>
              <a:rPr lang="en-US" altLang="zh-CN" sz="1800" b="1" dirty="0">
                <a:cs typeface="+mn-ea"/>
                <a:sym typeface="+mn-lt"/>
              </a:rPr>
              <a:t>Segment：partition物理上由多个segment组成</a:t>
            </a:r>
            <a:endParaRPr lang="en-US" altLang="zh-CN" sz="1800" b="1" dirty="0">
              <a:cs typeface="+mn-ea"/>
              <a:sym typeface="+mn-lt"/>
            </a:endParaRPr>
          </a:p>
          <a:p>
            <a:pPr marL="342900" indent="-342900">
              <a:buFont typeface="Arial" panose="02080604020202020204" pitchFamily="34" charset="0"/>
              <a:buChar char="•"/>
            </a:pPr>
            <a:r>
              <a:rPr lang="en-US" altLang="zh-CN" sz="1800" b="1" dirty="0">
                <a:cs typeface="+mn-ea"/>
                <a:sym typeface="+mn-lt"/>
              </a:rPr>
              <a:t>offset：每个partition都由一系列有序的、不可变的消息组成，这些消息被连续的追加到partition中。partition中的每个消息都有一个连续的序列号叫做offset,用于partition唯一标识一条消息.</a:t>
            </a:r>
            <a:endParaRPr lang="en-US" altLang="zh-CN" sz="1800" b="1" dirty="0">
              <a:cs typeface="+mn-ea"/>
              <a:sym typeface="+mn-lt"/>
            </a:endParaRPr>
          </a:p>
        </p:txBody>
      </p:sp>
      <p:pic>
        <p:nvPicPr>
          <p:cNvPr id="6" name="Picture 5"/>
          <p:cNvPicPr>
            <a:picLocks noChangeAspect="1"/>
          </p:cNvPicPr>
          <p:nvPr/>
        </p:nvPicPr>
        <p:blipFill>
          <a:blip r:embed="rId1"/>
          <a:stretch>
            <a:fillRect/>
          </a:stretch>
        </p:blipFill>
        <p:spPr>
          <a:xfrm>
            <a:off x="885825" y="3594735"/>
            <a:ext cx="5956300" cy="33210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7224714" y="6852465"/>
            <a:ext cx="2352675" cy="401637"/>
          </a:xfrm>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4" name="标题 3"/>
          <p:cNvSpPr>
            <a:spLocks noGrp="1"/>
          </p:cNvSpPr>
          <p:nvPr>
            <p:ph type="ctrTitle"/>
          </p:nvPr>
        </p:nvSpPr>
        <p:spPr>
          <a:xfrm>
            <a:off x="359792" y="0"/>
            <a:ext cx="5670391" cy="835869"/>
          </a:xfrm>
        </p:spPr>
        <p:txBody>
          <a:bodyPr/>
          <a:lstStyle/>
          <a:p>
            <a:r>
              <a:rPr lang="en-US" altLang="en-US" dirty="0">
                <a:latin typeface="+mn-lt"/>
                <a:ea typeface="+mn-ea"/>
                <a:cs typeface="+mn-ea"/>
                <a:sym typeface="+mn-lt"/>
              </a:rPr>
              <a:t>2</a:t>
            </a:r>
            <a:r>
              <a:rPr lang="en-US" altLang="zh-CN" dirty="0">
                <a:latin typeface="+mn-lt"/>
                <a:ea typeface="+mn-ea"/>
                <a:cs typeface="+mn-ea"/>
                <a:sym typeface="+mn-lt"/>
              </a:rPr>
              <a:t>. </a:t>
            </a:r>
            <a:r>
              <a:rPr lang="en-US" altLang="en-US" dirty="0">
                <a:latin typeface="+mn-lt"/>
                <a:ea typeface="+mn-ea"/>
                <a:cs typeface="+mn-ea"/>
                <a:sym typeface="+mn-lt"/>
              </a:rPr>
              <a:t>Topic中Partition存储分布</a:t>
            </a:r>
            <a:endParaRPr lang="en-US" altLang="en-US" dirty="0">
              <a:latin typeface="+mn-lt"/>
              <a:ea typeface="+mn-ea"/>
              <a:cs typeface="+mn-ea"/>
              <a:sym typeface="+mn-lt"/>
            </a:endParaRPr>
          </a:p>
        </p:txBody>
      </p:sp>
      <p:sp>
        <p:nvSpPr>
          <p:cNvPr id="89" name="page-code-symbol_45137"/>
          <p:cNvSpPr>
            <a:spLocks noChangeAspect="1"/>
          </p:cNvSpPr>
          <p:nvPr/>
        </p:nvSpPr>
        <p:spPr bwMode="auto">
          <a:xfrm>
            <a:off x="3489762" y="5068804"/>
            <a:ext cx="609685" cy="518731"/>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5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 name="T58" fmla="*/ 157 w 500"/>
              <a:gd name="T59" fmla="*/ 333 h 426"/>
              <a:gd name="T60" fmla="*/ 143 w 500"/>
              <a:gd name="T61" fmla="*/ 327 h 426"/>
              <a:gd name="T62" fmla="*/ 143 w 500"/>
              <a:gd name="T63" fmla="*/ 299 h 426"/>
              <a:gd name="T64" fmla="*/ 206 w 500"/>
              <a:gd name="T65" fmla="*/ 235 h 426"/>
              <a:gd name="T66" fmla="*/ 143 w 500"/>
              <a:gd name="T67" fmla="*/ 171 h 426"/>
              <a:gd name="T68" fmla="*/ 143 w 500"/>
              <a:gd name="T69" fmla="*/ 143 h 426"/>
              <a:gd name="T70" fmla="*/ 171 w 500"/>
              <a:gd name="T71" fmla="*/ 143 h 426"/>
              <a:gd name="T72" fmla="*/ 249 w 500"/>
              <a:gd name="T73" fmla="*/ 221 h 426"/>
              <a:gd name="T74" fmla="*/ 249 w 500"/>
              <a:gd name="T75" fmla="*/ 249 h 426"/>
              <a:gd name="T76" fmla="*/ 171 w 500"/>
              <a:gd name="T77" fmla="*/ 327 h 426"/>
              <a:gd name="T78" fmla="*/ 157 w 500"/>
              <a:gd name="T79" fmla="*/ 333 h 426"/>
              <a:gd name="T80" fmla="*/ 366 w 500"/>
              <a:gd name="T81" fmla="*/ 333 h 426"/>
              <a:gd name="T82" fmla="*/ 263 w 500"/>
              <a:gd name="T83" fmla="*/ 333 h 426"/>
              <a:gd name="T84" fmla="*/ 243 w 500"/>
              <a:gd name="T85" fmla="*/ 313 h 426"/>
              <a:gd name="T86" fmla="*/ 263 w 500"/>
              <a:gd name="T87" fmla="*/ 293 h 426"/>
              <a:gd name="T88" fmla="*/ 366 w 500"/>
              <a:gd name="T89" fmla="*/ 293 h 426"/>
              <a:gd name="T90" fmla="*/ 386 w 500"/>
              <a:gd name="T91" fmla="*/ 313 h 426"/>
              <a:gd name="T92" fmla="*/ 366 w 500"/>
              <a:gd name="T93" fmla="*/ 3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5" y="42"/>
                  <a:pt x="435" y="54"/>
                </a:cubicBezTo>
                <a:cubicBezTo>
                  <a:pt x="435"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moveTo>
                  <a:pt x="157" y="333"/>
                </a:moveTo>
                <a:cubicBezTo>
                  <a:pt x="152" y="333"/>
                  <a:pt x="146" y="331"/>
                  <a:pt x="143" y="327"/>
                </a:cubicBezTo>
                <a:cubicBezTo>
                  <a:pt x="135" y="319"/>
                  <a:pt x="135" y="307"/>
                  <a:pt x="143" y="299"/>
                </a:cubicBezTo>
                <a:lnTo>
                  <a:pt x="206" y="235"/>
                </a:lnTo>
                <a:lnTo>
                  <a:pt x="143" y="171"/>
                </a:lnTo>
                <a:cubicBezTo>
                  <a:pt x="135" y="163"/>
                  <a:pt x="135" y="151"/>
                  <a:pt x="143" y="143"/>
                </a:cubicBezTo>
                <a:cubicBezTo>
                  <a:pt x="150" y="135"/>
                  <a:pt x="163" y="135"/>
                  <a:pt x="171" y="143"/>
                </a:cubicBezTo>
                <a:lnTo>
                  <a:pt x="249" y="221"/>
                </a:lnTo>
                <a:cubicBezTo>
                  <a:pt x="257" y="229"/>
                  <a:pt x="257" y="241"/>
                  <a:pt x="249" y="249"/>
                </a:cubicBezTo>
                <a:lnTo>
                  <a:pt x="171" y="327"/>
                </a:lnTo>
                <a:cubicBezTo>
                  <a:pt x="167" y="331"/>
                  <a:pt x="162" y="333"/>
                  <a:pt x="157" y="333"/>
                </a:cubicBezTo>
                <a:close/>
                <a:moveTo>
                  <a:pt x="366" y="333"/>
                </a:moveTo>
                <a:lnTo>
                  <a:pt x="263" y="333"/>
                </a:lnTo>
                <a:cubicBezTo>
                  <a:pt x="252" y="333"/>
                  <a:pt x="243" y="324"/>
                  <a:pt x="243" y="313"/>
                </a:cubicBezTo>
                <a:cubicBezTo>
                  <a:pt x="243" y="302"/>
                  <a:pt x="252" y="293"/>
                  <a:pt x="263" y="293"/>
                </a:cubicBezTo>
                <a:lnTo>
                  <a:pt x="366" y="293"/>
                </a:lnTo>
                <a:cubicBezTo>
                  <a:pt x="377" y="293"/>
                  <a:pt x="386" y="302"/>
                  <a:pt x="386" y="313"/>
                </a:cubicBezTo>
                <a:cubicBezTo>
                  <a:pt x="386" y="324"/>
                  <a:pt x="377" y="333"/>
                  <a:pt x="366" y="333"/>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0" name="programmer_199475"/>
          <p:cNvSpPr>
            <a:spLocks noChangeAspect="1"/>
          </p:cNvSpPr>
          <p:nvPr/>
        </p:nvSpPr>
        <p:spPr bwMode="auto">
          <a:xfrm>
            <a:off x="1134393" y="5023327"/>
            <a:ext cx="366108" cy="609685"/>
          </a:xfrm>
          <a:custGeom>
            <a:avLst/>
            <a:gdLst>
              <a:gd name="connsiteX0" fmla="*/ 188198 w 364329"/>
              <a:gd name="connsiteY0" fmla="*/ 458252 h 606722"/>
              <a:gd name="connsiteX1" fmla="*/ 245427 w 364329"/>
              <a:gd name="connsiteY1" fmla="*/ 458252 h 606722"/>
              <a:gd name="connsiteX2" fmla="*/ 245427 w 364329"/>
              <a:gd name="connsiteY2" fmla="*/ 552503 h 606722"/>
              <a:gd name="connsiteX3" fmla="*/ 216768 w 364329"/>
              <a:gd name="connsiteY3" fmla="*/ 581107 h 606722"/>
              <a:gd name="connsiteX4" fmla="*/ 188198 w 364329"/>
              <a:gd name="connsiteY4" fmla="*/ 552503 h 606722"/>
              <a:gd name="connsiteX5" fmla="*/ 118550 w 364329"/>
              <a:gd name="connsiteY5" fmla="*/ 458252 h 606722"/>
              <a:gd name="connsiteX6" fmla="*/ 175779 w 364329"/>
              <a:gd name="connsiteY6" fmla="*/ 458252 h 606722"/>
              <a:gd name="connsiteX7" fmla="*/ 175779 w 364329"/>
              <a:gd name="connsiteY7" fmla="*/ 552557 h 606722"/>
              <a:gd name="connsiteX8" fmla="*/ 147209 w 364329"/>
              <a:gd name="connsiteY8" fmla="*/ 581177 h 606722"/>
              <a:gd name="connsiteX9" fmla="*/ 118550 w 364329"/>
              <a:gd name="connsiteY9" fmla="*/ 552557 h 606722"/>
              <a:gd name="connsiteX10" fmla="*/ 182120 w 364329"/>
              <a:gd name="connsiteY10" fmla="*/ 213927 h 606722"/>
              <a:gd name="connsiteX11" fmla="*/ 154170 w 364329"/>
              <a:gd name="connsiteY11" fmla="*/ 241921 h 606722"/>
              <a:gd name="connsiteX12" fmla="*/ 182120 w 364329"/>
              <a:gd name="connsiteY12" fmla="*/ 269825 h 606722"/>
              <a:gd name="connsiteX13" fmla="*/ 210159 w 364329"/>
              <a:gd name="connsiteY13" fmla="*/ 241921 h 606722"/>
              <a:gd name="connsiteX14" fmla="*/ 182120 w 364329"/>
              <a:gd name="connsiteY14" fmla="*/ 213927 h 606722"/>
              <a:gd name="connsiteX15" fmla="*/ 49843 w 364329"/>
              <a:gd name="connsiteY15" fmla="*/ 182341 h 606722"/>
              <a:gd name="connsiteX16" fmla="*/ 51089 w 364329"/>
              <a:gd name="connsiteY16" fmla="*/ 313381 h 606722"/>
              <a:gd name="connsiteX17" fmla="*/ 15507 w 364329"/>
              <a:gd name="connsiteY17" fmla="*/ 266442 h 606722"/>
              <a:gd name="connsiteX18" fmla="*/ 14262 w 364329"/>
              <a:gd name="connsiteY18" fmla="*/ 239505 h 606722"/>
              <a:gd name="connsiteX19" fmla="*/ 79310 w 364329"/>
              <a:gd name="connsiteY19" fmla="*/ 163006 h 606722"/>
              <a:gd name="connsiteX20" fmla="*/ 285019 w 364329"/>
              <a:gd name="connsiteY20" fmla="*/ 163006 h 606722"/>
              <a:gd name="connsiteX21" fmla="*/ 294632 w 364329"/>
              <a:gd name="connsiteY21" fmla="*/ 172693 h 606722"/>
              <a:gd name="connsiteX22" fmla="*/ 294632 w 364329"/>
              <a:gd name="connsiteY22" fmla="*/ 304928 h 606722"/>
              <a:gd name="connsiteX23" fmla="*/ 285019 w 364329"/>
              <a:gd name="connsiteY23" fmla="*/ 314526 h 606722"/>
              <a:gd name="connsiteX24" fmla="*/ 208023 w 364329"/>
              <a:gd name="connsiteY24" fmla="*/ 314526 h 606722"/>
              <a:gd name="connsiteX25" fmla="*/ 208023 w 364329"/>
              <a:gd name="connsiteY25" fmla="*/ 341186 h 606722"/>
              <a:gd name="connsiteX26" fmla="*/ 241314 w 364329"/>
              <a:gd name="connsiteY26" fmla="*/ 341186 h 606722"/>
              <a:gd name="connsiteX27" fmla="*/ 258493 w 364329"/>
              <a:gd name="connsiteY27" fmla="*/ 358426 h 606722"/>
              <a:gd name="connsiteX28" fmla="*/ 252974 w 364329"/>
              <a:gd name="connsiteY28" fmla="*/ 371045 h 606722"/>
              <a:gd name="connsiteX29" fmla="*/ 276118 w 364329"/>
              <a:gd name="connsiteY29" fmla="*/ 371045 h 606722"/>
              <a:gd name="connsiteX30" fmla="*/ 276296 w 364329"/>
              <a:gd name="connsiteY30" fmla="*/ 370423 h 606722"/>
              <a:gd name="connsiteX31" fmla="*/ 278343 w 364329"/>
              <a:gd name="connsiteY31" fmla="*/ 358426 h 606722"/>
              <a:gd name="connsiteX32" fmla="*/ 269353 w 364329"/>
              <a:gd name="connsiteY32" fmla="*/ 334343 h 606722"/>
              <a:gd name="connsiteX33" fmla="*/ 285019 w 364329"/>
              <a:gd name="connsiteY33" fmla="*/ 334343 h 606722"/>
              <a:gd name="connsiteX34" fmla="*/ 294632 w 364329"/>
              <a:gd name="connsiteY34" fmla="*/ 332743 h 606722"/>
              <a:gd name="connsiteX35" fmla="*/ 294632 w 364329"/>
              <a:gd name="connsiteY35" fmla="*/ 370423 h 606722"/>
              <a:gd name="connsiteX36" fmla="*/ 336201 w 364329"/>
              <a:gd name="connsiteY36" fmla="*/ 371045 h 606722"/>
              <a:gd name="connsiteX37" fmla="*/ 337180 w 364329"/>
              <a:gd name="connsiteY37" fmla="*/ 371045 h 606722"/>
              <a:gd name="connsiteX38" fmla="*/ 337180 w 364329"/>
              <a:gd name="connsiteY38" fmla="*/ 371223 h 606722"/>
              <a:gd name="connsiteX39" fmla="*/ 364329 w 364329"/>
              <a:gd name="connsiteY39" fmla="*/ 404726 h 606722"/>
              <a:gd name="connsiteX40" fmla="*/ 364329 w 364329"/>
              <a:gd name="connsiteY40" fmla="*/ 589482 h 606722"/>
              <a:gd name="connsiteX41" fmla="*/ 347061 w 364329"/>
              <a:gd name="connsiteY41" fmla="*/ 606722 h 606722"/>
              <a:gd name="connsiteX42" fmla="*/ 329881 w 364329"/>
              <a:gd name="connsiteY42" fmla="*/ 589482 h 606722"/>
              <a:gd name="connsiteX43" fmla="*/ 329881 w 364329"/>
              <a:gd name="connsiteY43" fmla="*/ 437874 h 606722"/>
              <a:gd name="connsiteX44" fmla="*/ 34448 w 364329"/>
              <a:gd name="connsiteY44" fmla="*/ 437874 h 606722"/>
              <a:gd name="connsiteX45" fmla="*/ 34448 w 364329"/>
              <a:gd name="connsiteY45" fmla="*/ 589482 h 606722"/>
              <a:gd name="connsiteX46" fmla="*/ 17268 w 364329"/>
              <a:gd name="connsiteY46" fmla="*/ 606722 h 606722"/>
              <a:gd name="connsiteX47" fmla="*/ 0 w 364329"/>
              <a:gd name="connsiteY47" fmla="*/ 589482 h 606722"/>
              <a:gd name="connsiteX48" fmla="*/ 0 w 364329"/>
              <a:gd name="connsiteY48" fmla="*/ 404726 h 606722"/>
              <a:gd name="connsiteX49" fmla="*/ 27594 w 364329"/>
              <a:gd name="connsiteY49" fmla="*/ 371134 h 606722"/>
              <a:gd name="connsiteX50" fmla="*/ 27594 w 364329"/>
              <a:gd name="connsiteY50" fmla="*/ 371045 h 606722"/>
              <a:gd name="connsiteX51" fmla="*/ 28128 w 364329"/>
              <a:gd name="connsiteY51" fmla="*/ 371045 h 606722"/>
              <a:gd name="connsiteX52" fmla="*/ 68807 w 364329"/>
              <a:gd name="connsiteY52" fmla="*/ 370423 h 606722"/>
              <a:gd name="connsiteX53" fmla="*/ 68807 w 364329"/>
              <a:gd name="connsiteY53" fmla="*/ 332388 h 606722"/>
              <a:gd name="connsiteX54" fmla="*/ 79310 w 364329"/>
              <a:gd name="connsiteY54" fmla="*/ 334343 h 606722"/>
              <a:gd name="connsiteX55" fmla="*/ 94887 w 364329"/>
              <a:gd name="connsiteY55" fmla="*/ 334343 h 606722"/>
              <a:gd name="connsiteX56" fmla="*/ 85986 w 364329"/>
              <a:gd name="connsiteY56" fmla="*/ 358426 h 606722"/>
              <a:gd name="connsiteX57" fmla="*/ 88033 w 364329"/>
              <a:gd name="connsiteY57" fmla="*/ 370423 h 606722"/>
              <a:gd name="connsiteX58" fmla="*/ 88211 w 364329"/>
              <a:gd name="connsiteY58" fmla="*/ 371045 h 606722"/>
              <a:gd name="connsiteX59" fmla="*/ 111355 w 364329"/>
              <a:gd name="connsiteY59" fmla="*/ 371045 h 606722"/>
              <a:gd name="connsiteX60" fmla="*/ 105836 w 364329"/>
              <a:gd name="connsiteY60" fmla="*/ 358426 h 606722"/>
              <a:gd name="connsiteX61" fmla="*/ 123015 w 364329"/>
              <a:gd name="connsiteY61" fmla="*/ 341186 h 606722"/>
              <a:gd name="connsiteX62" fmla="*/ 156307 w 364329"/>
              <a:gd name="connsiteY62" fmla="*/ 341186 h 606722"/>
              <a:gd name="connsiteX63" fmla="*/ 156307 w 364329"/>
              <a:gd name="connsiteY63" fmla="*/ 314526 h 606722"/>
              <a:gd name="connsiteX64" fmla="*/ 79310 w 364329"/>
              <a:gd name="connsiteY64" fmla="*/ 314526 h 606722"/>
              <a:gd name="connsiteX65" fmla="*/ 69608 w 364329"/>
              <a:gd name="connsiteY65" fmla="*/ 304928 h 606722"/>
              <a:gd name="connsiteX66" fmla="*/ 69608 w 364329"/>
              <a:gd name="connsiteY66" fmla="*/ 172693 h 606722"/>
              <a:gd name="connsiteX67" fmla="*/ 79310 w 364329"/>
              <a:gd name="connsiteY67" fmla="*/ 163006 h 606722"/>
              <a:gd name="connsiteX68" fmla="*/ 272801 w 364329"/>
              <a:gd name="connsiteY68" fmla="*/ 41302 h 606722"/>
              <a:gd name="connsiteX69" fmla="*/ 303681 w 364329"/>
              <a:gd name="connsiteY69" fmla="*/ 54725 h 606722"/>
              <a:gd name="connsiteX70" fmla="*/ 353428 w 364329"/>
              <a:gd name="connsiteY70" fmla="*/ 181136 h 606722"/>
              <a:gd name="connsiteX71" fmla="*/ 345596 w 364329"/>
              <a:gd name="connsiteY71" fmla="*/ 208872 h 606722"/>
              <a:gd name="connsiteX72" fmla="*/ 331269 w 364329"/>
              <a:gd name="connsiteY72" fmla="*/ 213672 h 606722"/>
              <a:gd name="connsiteX73" fmla="*/ 314449 w 364329"/>
              <a:gd name="connsiteY73" fmla="*/ 207005 h 606722"/>
              <a:gd name="connsiteX74" fmla="*/ 314449 w 364329"/>
              <a:gd name="connsiteY74" fmla="*/ 172691 h 606722"/>
              <a:gd name="connsiteX75" fmla="*/ 284993 w 364329"/>
              <a:gd name="connsiteY75" fmla="*/ 143177 h 606722"/>
              <a:gd name="connsiteX76" fmla="*/ 158714 w 364329"/>
              <a:gd name="connsiteY76" fmla="*/ 143177 h 606722"/>
              <a:gd name="connsiteX77" fmla="*/ 67319 w 364329"/>
              <a:gd name="connsiteY77" fmla="*/ 145755 h 606722"/>
              <a:gd name="connsiteX78" fmla="*/ 117866 w 364329"/>
              <a:gd name="connsiteY78" fmla="*/ 114464 h 606722"/>
              <a:gd name="connsiteX79" fmla="*/ 246104 w 364329"/>
              <a:gd name="connsiteY79" fmla="*/ 114464 h 606722"/>
              <a:gd name="connsiteX80" fmla="*/ 280810 w 364329"/>
              <a:gd name="connsiteY80" fmla="*/ 126731 h 606722"/>
              <a:gd name="connsiteX81" fmla="*/ 259363 w 364329"/>
              <a:gd name="connsiteY81" fmla="*/ 72149 h 606722"/>
              <a:gd name="connsiteX82" fmla="*/ 272801 w 364329"/>
              <a:gd name="connsiteY82" fmla="*/ 41302 h 606722"/>
              <a:gd name="connsiteX83" fmla="*/ 181989 w 364329"/>
              <a:gd name="connsiteY83" fmla="*/ 0 h 606722"/>
              <a:gd name="connsiteX84" fmla="*/ 231456 w 364329"/>
              <a:gd name="connsiteY84" fmla="*/ 49361 h 606722"/>
              <a:gd name="connsiteX85" fmla="*/ 181989 w 364329"/>
              <a:gd name="connsiteY85" fmla="*/ 98722 h 606722"/>
              <a:gd name="connsiteX86" fmla="*/ 132522 w 364329"/>
              <a:gd name="connsiteY86" fmla="*/ 49361 h 606722"/>
              <a:gd name="connsiteX87" fmla="*/ 181989 w 364329"/>
              <a:gd name="connsiteY8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64329" h="606722">
                <a:moveTo>
                  <a:pt x="188198" y="458252"/>
                </a:moveTo>
                <a:lnTo>
                  <a:pt x="245427" y="458252"/>
                </a:lnTo>
                <a:lnTo>
                  <a:pt x="245427" y="552503"/>
                </a:lnTo>
                <a:cubicBezTo>
                  <a:pt x="245427" y="568315"/>
                  <a:pt x="232611" y="581107"/>
                  <a:pt x="216768" y="581107"/>
                </a:cubicBezTo>
                <a:cubicBezTo>
                  <a:pt x="201015" y="581107"/>
                  <a:pt x="188198" y="568315"/>
                  <a:pt x="188198" y="552503"/>
                </a:cubicBezTo>
                <a:close/>
                <a:moveTo>
                  <a:pt x="118550" y="458252"/>
                </a:moveTo>
                <a:lnTo>
                  <a:pt x="175779" y="458252"/>
                </a:lnTo>
                <a:lnTo>
                  <a:pt x="175779" y="552557"/>
                </a:lnTo>
                <a:cubicBezTo>
                  <a:pt x="175779" y="568378"/>
                  <a:pt x="162963" y="581177"/>
                  <a:pt x="147209" y="581177"/>
                </a:cubicBezTo>
                <a:cubicBezTo>
                  <a:pt x="131366" y="581177"/>
                  <a:pt x="118550" y="568378"/>
                  <a:pt x="118550" y="552557"/>
                </a:cubicBezTo>
                <a:close/>
                <a:moveTo>
                  <a:pt x="182120" y="213927"/>
                </a:moveTo>
                <a:cubicBezTo>
                  <a:pt x="166721" y="213927"/>
                  <a:pt x="154170" y="226458"/>
                  <a:pt x="154170" y="241921"/>
                </a:cubicBezTo>
                <a:cubicBezTo>
                  <a:pt x="154170" y="257384"/>
                  <a:pt x="166721" y="269825"/>
                  <a:pt x="182120" y="269825"/>
                </a:cubicBezTo>
                <a:cubicBezTo>
                  <a:pt x="197608" y="269825"/>
                  <a:pt x="210159" y="257384"/>
                  <a:pt x="210159" y="241921"/>
                </a:cubicBezTo>
                <a:cubicBezTo>
                  <a:pt x="210159" y="226458"/>
                  <a:pt x="197608" y="213927"/>
                  <a:pt x="182120" y="213927"/>
                </a:cubicBezTo>
                <a:close/>
                <a:moveTo>
                  <a:pt x="49843" y="182341"/>
                </a:moveTo>
                <a:cubicBezTo>
                  <a:pt x="49754" y="284222"/>
                  <a:pt x="51089" y="313381"/>
                  <a:pt x="51089" y="313381"/>
                </a:cubicBezTo>
                <a:cubicBezTo>
                  <a:pt x="50377" y="312492"/>
                  <a:pt x="46463" y="307336"/>
                  <a:pt x="15507" y="266442"/>
                </a:cubicBezTo>
                <a:cubicBezTo>
                  <a:pt x="9548" y="258529"/>
                  <a:pt x="9103" y="247861"/>
                  <a:pt x="14262" y="239505"/>
                </a:cubicBezTo>
                <a:close/>
                <a:moveTo>
                  <a:pt x="79310" y="163006"/>
                </a:moveTo>
                <a:lnTo>
                  <a:pt x="285019" y="163006"/>
                </a:lnTo>
                <a:cubicBezTo>
                  <a:pt x="290360" y="163006"/>
                  <a:pt x="294632" y="167361"/>
                  <a:pt x="294632" y="172693"/>
                </a:cubicBezTo>
                <a:lnTo>
                  <a:pt x="294632" y="304928"/>
                </a:lnTo>
                <a:cubicBezTo>
                  <a:pt x="294632" y="310260"/>
                  <a:pt x="290360" y="314526"/>
                  <a:pt x="285019" y="314526"/>
                </a:cubicBezTo>
                <a:lnTo>
                  <a:pt x="208023" y="314526"/>
                </a:lnTo>
                <a:lnTo>
                  <a:pt x="208023" y="341186"/>
                </a:lnTo>
                <a:lnTo>
                  <a:pt x="241314" y="341186"/>
                </a:lnTo>
                <a:cubicBezTo>
                  <a:pt x="250749" y="341186"/>
                  <a:pt x="258493" y="348917"/>
                  <a:pt x="258493" y="358426"/>
                </a:cubicBezTo>
                <a:cubicBezTo>
                  <a:pt x="258493" y="363403"/>
                  <a:pt x="256357" y="367846"/>
                  <a:pt x="252974" y="371045"/>
                </a:cubicBezTo>
                <a:lnTo>
                  <a:pt x="276118" y="371045"/>
                </a:lnTo>
                <a:cubicBezTo>
                  <a:pt x="276118" y="370868"/>
                  <a:pt x="276207" y="370690"/>
                  <a:pt x="276296" y="370423"/>
                </a:cubicBezTo>
                <a:cubicBezTo>
                  <a:pt x="277631" y="366691"/>
                  <a:pt x="278343" y="362603"/>
                  <a:pt x="278343" y="358426"/>
                </a:cubicBezTo>
                <a:cubicBezTo>
                  <a:pt x="278343" y="349184"/>
                  <a:pt x="274960" y="340830"/>
                  <a:pt x="269353" y="334343"/>
                </a:cubicBezTo>
                <a:lnTo>
                  <a:pt x="285019" y="334343"/>
                </a:lnTo>
                <a:cubicBezTo>
                  <a:pt x="288312" y="334343"/>
                  <a:pt x="291606" y="333810"/>
                  <a:pt x="294632" y="332743"/>
                </a:cubicBezTo>
                <a:lnTo>
                  <a:pt x="294632" y="370423"/>
                </a:lnTo>
                <a:cubicBezTo>
                  <a:pt x="294632" y="370423"/>
                  <a:pt x="334154" y="370690"/>
                  <a:pt x="336201" y="371045"/>
                </a:cubicBezTo>
                <a:lnTo>
                  <a:pt x="337180" y="371045"/>
                </a:lnTo>
                <a:lnTo>
                  <a:pt x="337180" y="371223"/>
                </a:lnTo>
                <a:cubicBezTo>
                  <a:pt x="352669" y="374511"/>
                  <a:pt x="364329" y="388286"/>
                  <a:pt x="364329" y="404726"/>
                </a:cubicBezTo>
                <a:lnTo>
                  <a:pt x="364329" y="589482"/>
                </a:lnTo>
                <a:cubicBezTo>
                  <a:pt x="364329" y="598991"/>
                  <a:pt x="356585" y="606722"/>
                  <a:pt x="347061" y="606722"/>
                </a:cubicBezTo>
                <a:cubicBezTo>
                  <a:pt x="337536" y="606722"/>
                  <a:pt x="329881" y="598991"/>
                  <a:pt x="329881" y="589482"/>
                </a:cubicBezTo>
                <a:lnTo>
                  <a:pt x="329881" y="437874"/>
                </a:lnTo>
                <a:lnTo>
                  <a:pt x="34448" y="437874"/>
                </a:lnTo>
                <a:lnTo>
                  <a:pt x="34448" y="589482"/>
                </a:lnTo>
                <a:cubicBezTo>
                  <a:pt x="34448" y="598991"/>
                  <a:pt x="26704" y="606722"/>
                  <a:pt x="17268" y="606722"/>
                </a:cubicBezTo>
                <a:cubicBezTo>
                  <a:pt x="7744" y="606722"/>
                  <a:pt x="0" y="598991"/>
                  <a:pt x="0" y="589482"/>
                </a:cubicBezTo>
                <a:lnTo>
                  <a:pt x="0" y="404726"/>
                </a:lnTo>
                <a:cubicBezTo>
                  <a:pt x="0" y="388108"/>
                  <a:pt x="11838" y="374245"/>
                  <a:pt x="27594" y="371134"/>
                </a:cubicBezTo>
                <a:lnTo>
                  <a:pt x="27594" y="371045"/>
                </a:lnTo>
                <a:lnTo>
                  <a:pt x="28128" y="371045"/>
                </a:lnTo>
                <a:cubicBezTo>
                  <a:pt x="30086" y="370690"/>
                  <a:pt x="68807" y="370423"/>
                  <a:pt x="68807" y="370423"/>
                </a:cubicBezTo>
                <a:lnTo>
                  <a:pt x="68807" y="332388"/>
                </a:lnTo>
                <a:cubicBezTo>
                  <a:pt x="72100" y="333632"/>
                  <a:pt x="75661" y="334343"/>
                  <a:pt x="79310" y="334343"/>
                </a:cubicBezTo>
                <a:lnTo>
                  <a:pt x="94887" y="334343"/>
                </a:lnTo>
                <a:cubicBezTo>
                  <a:pt x="89369" y="340830"/>
                  <a:pt x="85986" y="349184"/>
                  <a:pt x="85986" y="358426"/>
                </a:cubicBezTo>
                <a:cubicBezTo>
                  <a:pt x="85986" y="362603"/>
                  <a:pt x="86698" y="366691"/>
                  <a:pt x="88033" y="370423"/>
                </a:cubicBezTo>
                <a:cubicBezTo>
                  <a:pt x="88122" y="370690"/>
                  <a:pt x="88122" y="370868"/>
                  <a:pt x="88211" y="371045"/>
                </a:cubicBezTo>
                <a:lnTo>
                  <a:pt x="111355" y="371045"/>
                </a:lnTo>
                <a:cubicBezTo>
                  <a:pt x="107972" y="367846"/>
                  <a:pt x="105836" y="363403"/>
                  <a:pt x="105836" y="358426"/>
                </a:cubicBezTo>
                <a:cubicBezTo>
                  <a:pt x="105836" y="348917"/>
                  <a:pt x="113491" y="341186"/>
                  <a:pt x="123015" y="341186"/>
                </a:cubicBezTo>
                <a:lnTo>
                  <a:pt x="156307" y="341186"/>
                </a:lnTo>
                <a:lnTo>
                  <a:pt x="156307" y="314526"/>
                </a:lnTo>
                <a:lnTo>
                  <a:pt x="79310" y="314526"/>
                </a:lnTo>
                <a:cubicBezTo>
                  <a:pt x="73969" y="314526"/>
                  <a:pt x="69608" y="310260"/>
                  <a:pt x="69608" y="304928"/>
                </a:cubicBezTo>
                <a:lnTo>
                  <a:pt x="69608" y="172693"/>
                </a:lnTo>
                <a:cubicBezTo>
                  <a:pt x="69608" y="167361"/>
                  <a:pt x="73969" y="163006"/>
                  <a:pt x="79310" y="163006"/>
                </a:cubicBezTo>
                <a:close/>
                <a:moveTo>
                  <a:pt x="272801" y="41302"/>
                </a:moveTo>
                <a:cubicBezTo>
                  <a:pt x="285082" y="36412"/>
                  <a:pt x="298876" y="42457"/>
                  <a:pt x="303681" y="54725"/>
                </a:cubicBezTo>
                <a:lnTo>
                  <a:pt x="353428" y="181136"/>
                </a:lnTo>
                <a:cubicBezTo>
                  <a:pt x="357343" y="191092"/>
                  <a:pt x="354140" y="202471"/>
                  <a:pt x="345596" y="208872"/>
                </a:cubicBezTo>
                <a:cubicBezTo>
                  <a:pt x="341325" y="212072"/>
                  <a:pt x="336252" y="213672"/>
                  <a:pt x="331269" y="213672"/>
                </a:cubicBezTo>
                <a:cubicBezTo>
                  <a:pt x="322369" y="213672"/>
                  <a:pt x="317208" y="209139"/>
                  <a:pt x="314449" y="207005"/>
                </a:cubicBezTo>
                <a:lnTo>
                  <a:pt x="314449" y="172691"/>
                </a:lnTo>
                <a:cubicBezTo>
                  <a:pt x="314449" y="156423"/>
                  <a:pt x="301189" y="143177"/>
                  <a:pt x="284993" y="143177"/>
                </a:cubicBezTo>
                <a:lnTo>
                  <a:pt x="158714" y="143177"/>
                </a:lnTo>
                <a:cubicBezTo>
                  <a:pt x="72391" y="143177"/>
                  <a:pt x="75061" y="142288"/>
                  <a:pt x="67319" y="145755"/>
                </a:cubicBezTo>
                <a:cubicBezTo>
                  <a:pt x="76574" y="127265"/>
                  <a:pt x="95796" y="114464"/>
                  <a:pt x="117866" y="114464"/>
                </a:cubicBezTo>
                <a:lnTo>
                  <a:pt x="246104" y="114464"/>
                </a:lnTo>
                <a:cubicBezTo>
                  <a:pt x="253846" y="114464"/>
                  <a:pt x="263368" y="116864"/>
                  <a:pt x="280810" y="126731"/>
                </a:cubicBezTo>
                <a:lnTo>
                  <a:pt x="259363" y="72149"/>
                </a:lnTo>
                <a:cubicBezTo>
                  <a:pt x="254469" y="59881"/>
                  <a:pt x="260520" y="46102"/>
                  <a:pt x="272801" y="41302"/>
                </a:cubicBezTo>
                <a:close/>
                <a:moveTo>
                  <a:pt x="181989" y="0"/>
                </a:moveTo>
                <a:cubicBezTo>
                  <a:pt x="209309" y="0"/>
                  <a:pt x="231456" y="22100"/>
                  <a:pt x="231456" y="49361"/>
                </a:cubicBezTo>
                <a:cubicBezTo>
                  <a:pt x="231456" y="76622"/>
                  <a:pt x="209309" y="98722"/>
                  <a:pt x="181989" y="98722"/>
                </a:cubicBezTo>
                <a:cubicBezTo>
                  <a:pt x="154669" y="98722"/>
                  <a:pt x="132522" y="76622"/>
                  <a:pt x="132522" y="49361"/>
                </a:cubicBezTo>
                <a:cubicBezTo>
                  <a:pt x="132522" y="22100"/>
                  <a:pt x="154669" y="0"/>
                  <a:pt x="181989" y="0"/>
                </a:cubicBezTo>
                <a:close/>
              </a:path>
            </a:pathLst>
          </a:custGeom>
          <a:solidFill>
            <a:schemeClr val="bg1"/>
          </a:solidFill>
          <a:ln>
            <a:noFill/>
          </a:ln>
        </p:spPr>
        <p:txBody>
          <a:bodyPr/>
          <a:lstStyle/>
          <a:p>
            <a:endParaRPr lang="zh-CN" altLang="en-US">
              <a:latin typeface="+mn-lt"/>
              <a:ea typeface="+mn-ea"/>
              <a:cs typeface="+mn-ea"/>
              <a:sym typeface="+mn-lt"/>
            </a:endParaRPr>
          </a:p>
        </p:txBody>
      </p:sp>
      <p:pic>
        <p:nvPicPr>
          <p:cNvPr id="5" name="Picture 4"/>
          <p:cNvPicPr>
            <a:picLocks noChangeAspect="1"/>
          </p:cNvPicPr>
          <p:nvPr/>
        </p:nvPicPr>
        <p:blipFill>
          <a:blip r:embed="rId1"/>
          <a:stretch>
            <a:fillRect/>
          </a:stretch>
        </p:blipFill>
        <p:spPr>
          <a:xfrm>
            <a:off x="81915" y="734060"/>
            <a:ext cx="5558155" cy="6092825"/>
          </a:xfrm>
          <a:prstGeom prst="rect">
            <a:avLst/>
          </a:prstGeom>
        </p:spPr>
      </p:pic>
      <p:sp>
        <p:nvSpPr>
          <p:cNvPr id="6" name="Text Box 5"/>
          <p:cNvSpPr txBox="1"/>
          <p:nvPr/>
        </p:nvSpPr>
        <p:spPr>
          <a:xfrm>
            <a:off x="5640070" y="1546860"/>
            <a:ext cx="4359275" cy="1938020"/>
          </a:xfrm>
          <a:prstGeom prst="rect">
            <a:avLst/>
          </a:prstGeom>
          <a:noFill/>
        </p:spPr>
        <p:txBody>
          <a:bodyPr wrap="square" rtlCol="0" anchor="t">
            <a:spAutoFit/>
          </a:bodyPr>
          <a:p>
            <a:r>
              <a:rPr lang="en-US"/>
              <a:t>在Kafka文件存储中，同一个topic下有多个不同partition，</a:t>
            </a:r>
            <a:r>
              <a:rPr lang="en-US" b="1"/>
              <a:t>每个partition为一个目录，partiton命名规则为topic名称+有序序号</a:t>
            </a:r>
            <a:r>
              <a:rPr lang="en-US"/>
              <a:t>，第一个partiton序号从0开始，序号最大值为partitions数量减1。</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7224714" y="6852465"/>
            <a:ext cx="2352675" cy="401637"/>
          </a:xfrm>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4" name="标题 3"/>
          <p:cNvSpPr>
            <a:spLocks noGrp="1"/>
          </p:cNvSpPr>
          <p:nvPr>
            <p:ph type="ctrTitle"/>
          </p:nvPr>
        </p:nvSpPr>
        <p:spPr>
          <a:xfrm>
            <a:off x="359792" y="0"/>
            <a:ext cx="5670391" cy="835869"/>
          </a:xfrm>
        </p:spPr>
        <p:txBody>
          <a:bodyPr>
            <a:normAutofit/>
          </a:bodyPr>
          <a:lstStyle/>
          <a:p>
            <a:r>
              <a:rPr lang="en-US" altLang="en-US" dirty="0">
                <a:latin typeface="+mn-lt"/>
                <a:ea typeface="+mn-ea"/>
                <a:cs typeface="+mn-ea"/>
                <a:sym typeface="+mn-lt"/>
              </a:rPr>
              <a:t>3</a:t>
            </a:r>
            <a:r>
              <a:rPr lang="en-US" altLang="zh-CN" dirty="0">
                <a:latin typeface="+mn-lt"/>
                <a:ea typeface="+mn-ea"/>
                <a:cs typeface="+mn-ea"/>
                <a:sym typeface="+mn-lt"/>
              </a:rPr>
              <a:t>. </a:t>
            </a:r>
            <a:r>
              <a:rPr lang="en-US" altLang="en-US" dirty="0">
                <a:latin typeface="+mn-lt"/>
                <a:ea typeface="+mn-ea"/>
                <a:cs typeface="+mn-ea"/>
                <a:sym typeface="+mn-lt"/>
              </a:rPr>
              <a:t>Partition中文件存储</a:t>
            </a:r>
            <a:endParaRPr lang="en-US" altLang="en-US" dirty="0">
              <a:latin typeface="+mn-lt"/>
              <a:ea typeface="+mn-ea"/>
              <a:cs typeface="+mn-ea"/>
              <a:sym typeface="+mn-lt"/>
            </a:endParaRPr>
          </a:p>
        </p:txBody>
      </p:sp>
      <p:sp>
        <p:nvSpPr>
          <p:cNvPr id="89" name="page-code-symbol_45137"/>
          <p:cNvSpPr>
            <a:spLocks noChangeAspect="1"/>
          </p:cNvSpPr>
          <p:nvPr/>
        </p:nvSpPr>
        <p:spPr bwMode="auto">
          <a:xfrm>
            <a:off x="3489762" y="5068804"/>
            <a:ext cx="609685" cy="518731"/>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5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 name="T58" fmla="*/ 157 w 500"/>
              <a:gd name="T59" fmla="*/ 333 h 426"/>
              <a:gd name="T60" fmla="*/ 143 w 500"/>
              <a:gd name="T61" fmla="*/ 327 h 426"/>
              <a:gd name="T62" fmla="*/ 143 w 500"/>
              <a:gd name="T63" fmla="*/ 299 h 426"/>
              <a:gd name="T64" fmla="*/ 206 w 500"/>
              <a:gd name="T65" fmla="*/ 235 h 426"/>
              <a:gd name="T66" fmla="*/ 143 w 500"/>
              <a:gd name="T67" fmla="*/ 171 h 426"/>
              <a:gd name="T68" fmla="*/ 143 w 500"/>
              <a:gd name="T69" fmla="*/ 143 h 426"/>
              <a:gd name="T70" fmla="*/ 171 w 500"/>
              <a:gd name="T71" fmla="*/ 143 h 426"/>
              <a:gd name="T72" fmla="*/ 249 w 500"/>
              <a:gd name="T73" fmla="*/ 221 h 426"/>
              <a:gd name="T74" fmla="*/ 249 w 500"/>
              <a:gd name="T75" fmla="*/ 249 h 426"/>
              <a:gd name="T76" fmla="*/ 171 w 500"/>
              <a:gd name="T77" fmla="*/ 327 h 426"/>
              <a:gd name="T78" fmla="*/ 157 w 500"/>
              <a:gd name="T79" fmla="*/ 333 h 426"/>
              <a:gd name="T80" fmla="*/ 366 w 500"/>
              <a:gd name="T81" fmla="*/ 333 h 426"/>
              <a:gd name="T82" fmla="*/ 263 w 500"/>
              <a:gd name="T83" fmla="*/ 333 h 426"/>
              <a:gd name="T84" fmla="*/ 243 w 500"/>
              <a:gd name="T85" fmla="*/ 313 h 426"/>
              <a:gd name="T86" fmla="*/ 263 w 500"/>
              <a:gd name="T87" fmla="*/ 293 h 426"/>
              <a:gd name="T88" fmla="*/ 366 w 500"/>
              <a:gd name="T89" fmla="*/ 293 h 426"/>
              <a:gd name="T90" fmla="*/ 386 w 500"/>
              <a:gd name="T91" fmla="*/ 313 h 426"/>
              <a:gd name="T92" fmla="*/ 366 w 500"/>
              <a:gd name="T93" fmla="*/ 3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5" y="42"/>
                  <a:pt x="435" y="54"/>
                </a:cubicBezTo>
                <a:cubicBezTo>
                  <a:pt x="435"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moveTo>
                  <a:pt x="157" y="333"/>
                </a:moveTo>
                <a:cubicBezTo>
                  <a:pt x="152" y="333"/>
                  <a:pt x="146" y="331"/>
                  <a:pt x="143" y="327"/>
                </a:cubicBezTo>
                <a:cubicBezTo>
                  <a:pt x="135" y="319"/>
                  <a:pt x="135" y="307"/>
                  <a:pt x="143" y="299"/>
                </a:cubicBezTo>
                <a:lnTo>
                  <a:pt x="206" y="235"/>
                </a:lnTo>
                <a:lnTo>
                  <a:pt x="143" y="171"/>
                </a:lnTo>
                <a:cubicBezTo>
                  <a:pt x="135" y="163"/>
                  <a:pt x="135" y="151"/>
                  <a:pt x="143" y="143"/>
                </a:cubicBezTo>
                <a:cubicBezTo>
                  <a:pt x="150" y="135"/>
                  <a:pt x="163" y="135"/>
                  <a:pt x="171" y="143"/>
                </a:cubicBezTo>
                <a:lnTo>
                  <a:pt x="249" y="221"/>
                </a:lnTo>
                <a:cubicBezTo>
                  <a:pt x="257" y="229"/>
                  <a:pt x="257" y="241"/>
                  <a:pt x="249" y="249"/>
                </a:cubicBezTo>
                <a:lnTo>
                  <a:pt x="171" y="327"/>
                </a:lnTo>
                <a:cubicBezTo>
                  <a:pt x="167" y="331"/>
                  <a:pt x="162" y="333"/>
                  <a:pt x="157" y="333"/>
                </a:cubicBezTo>
                <a:close/>
                <a:moveTo>
                  <a:pt x="366" y="333"/>
                </a:moveTo>
                <a:lnTo>
                  <a:pt x="263" y="333"/>
                </a:lnTo>
                <a:cubicBezTo>
                  <a:pt x="252" y="333"/>
                  <a:pt x="243" y="324"/>
                  <a:pt x="243" y="313"/>
                </a:cubicBezTo>
                <a:cubicBezTo>
                  <a:pt x="243" y="302"/>
                  <a:pt x="252" y="293"/>
                  <a:pt x="263" y="293"/>
                </a:cubicBezTo>
                <a:lnTo>
                  <a:pt x="366" y="293"/>
                </a:lnTo>
                <a:cubicBezTo>
                  <a:pt x="377" y="293"/>
                  <a:pt x="386" y="302"/>
                  <a:pt x="386" y="313"/>
                </a:cubicBezTo>
                <a:cubicBezTo>
                  <a:pt x="386" y="324"/>
                  <a:pt x="377" y="333"/>
                  <a:pt x="366" y="333"/>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0" name="programmer_199475"/>
          <p:cNvSpPr>
            <a:spLocks noChangeAspect="1"/>
          </p:cNvSpPr>
          <p:nvPr/>
        </p:nvSpPr>
        <p:spPr bwMode="auto">
          <a:xfrm>
            <a:off x="1134393" y="5023327"/>
            <a:ext cx="366108" cy="609685"/>
          </a:xfrm>
          <a:custGeom>
            <a:avLst/>
            <a:gdLst>
              <a:gd name="connsiteX0" fmla="*/ 188198 w 364329"/>
              <a:gd name="connsiteY0" fmla="*/ 458252 h 606722"/>
              <a:gd name="connsiteX1" fmla="*/ 245427 w 364329"/>
              <a:gd name="connsiteY1" fmla="*/ 458252 h 606722"/>
              <a:gd name="connsiteX2" fmla="*/ 245427 w 364329"/>
              <a:gd name="connsiteY2" fmla="*/ 552503 h 606722"/>
              <a:gd name="connsiteX3" fmla="*/ 216768 w 364329"/>
              <a:gd name="connsiteY3" fmla="*/ 581107 h 606722"/>
              <a:gd name="connsiteX4" fmla="*/ 188198 w 364329"/>
              <a:gd name="connsiteY4" fmla="*/ 552503 h 606722"/>
              <a:gd name="connsiteX5" fmla="*/ 118550 w 364329"/>
              <a:gd name="connsiteY5" fmla="*/ 458252 h 606722"/>
              <a:gd name="connsiteX6" fmla="*/ 175779 w 364329"/>
              <a:gd name="connsiteY6" fmla="*/ 458252 h 606722"/>
              <a:gd name="connsiteX7" fmla="*/ 175779 w 364329"/>
              <a:gd name="connsiteY7" fmla="*/ 552557 h 606722"/>
              <a:gd name="connsiteX8" fmla="*/ 147209 w 364329"/>
              <a:gd name="connsiteY8" fmla="*/ 581177 h 606722"/>
              <a:gd name="connsiteX9" fmla="*/ 118550 w 364329"/>
              <a:gd name="connsiteY9" fmla="*/ 552557 h 606722"/>
              <a:gd name="connsiteX10" fmla="*/ 182120 w 364329"/>
              <a:gd name="connsiteY10" fmla="*/ 213927 h 606722"/>
              <a:gd name="connsiteX11" fmla="*/ 154170 w 364329"/>
              <a:gd name="connsiteY11" fmla="*/ 241921 h 606722"/>
              <a:gd name="connsiteX12" fmla="*/ 182120 w 364329"/>
              <a:gd name="connsiteY12" fmla="*/ 269825 h 606722"/>
              <a:gd name="connsiteX13" fmla="*/ 210159 w 364329"/>
              <a:gd name="connsiteY13" fmla="*/ 241921 h 606722"/>
              <a:gd name="connsiteX14" fmla="*/ 182120 w 364329"/>
              <a:gd name="connsiteY14" fmla="*/ 213927 h 606722"/>
              <a:gd name="connsiteX15" fmla="*/ 49843 w 364329"/>
              <a:gd name="connsiteY15" fmla="*/ 182341 h 606722"/>
              <a:gd name="connsiteX16" fmla="*/ 51089 w 364329"/>
              <a:gd name="connsiteY16" fmla="*/ 313381 h 606722"/>
              <a:gd name="connsiteX17" fmla="*/ 15507 w 364329"/>
              <a:gd name="connsiteY17" fmla="*/ 266442 h 606722"/>
              <a:gd name="connsiteX18" fmla="*/ 14262 w 364329"/>
              <a:gd name="connsiteY18" fmla="*/ 239505 h 606722"/>
              <a:gd name="connsiteX19" fmla="*/ 79310 w 364329"/>
              <a:gd name="connsiteY19" fmla="*/ 163006 h 606722"/>
              <a:gd name="connsiteX20" fmla="*/ 285019 w 364329"/>
              <a:gd name="connsiteY20" fmla="*/ 163006 h 606722"/>
              <a:gd name="connsiteX21" fmla="*/ 294632 w 364329"/>
              <a:gd name="connsiteY21" fmla="*/ 172693 h 606722"/>
              <a:gd name="connsiteX22" fmla="*/ 294632 w 364329"/>
              <a:gd name="connsiteY22" fmla="*/ 304928 h 606722"/>
              <a:gd name="connsiteX23" fmla="*/ 285019 w 364329"/>
              <a:gd name="connsiteY23" fmla="*/ 314526 h 606722"/>
              <a:gd name="connsiteX24" fmla="*/ 208023 w 364329"/>
              <a:gd name="connsiteY24" fmla="*/ 314526 h 606722"/>
              <a:gd name="connsiteX25" fmla="*/ 208023 w 364329"/>
              <a:gd name="connsiteY25" fmla="*/ 341186 h 606722"/>
              <a:gd name="connsiteX26" fmla="*/ 241314 w 364329"/>
              <a:gd name="connsiteY26" fmla="*/ 341186 h 606722"/>
              <a:gd name="connsiteX27" fmla="*/ 258493 w 364329"/>
              <a:gd name="connsiteY27" fmla="*/ 358426 h 606722"/>
              <a:gd name="connsiteX28" fmla="*/ 252974 w 364329"/>
              <a:gd name="connsiteY28" fmla="*/ 371045 h 606722"/>
              <a:gd name="connsiteX29" fmla="*/ 276118 w 364329"/>
              <a:gd name="connsiteY29" fmla="*/ 371045 h 606722"/>
              <a:gd name="connsiteX30" fmla="*/ 276296 w 364329"/>
              <a:gd name="connsiteY30" fmla="*/ 370423 h 606722"/>
              <a:gd name="connsiteX31" fmla="*/ 278343 w 364329"/>
              <a:gd name="connsiteY31" fmla="*/ 358426 h 606722"/>
              <a:gd name="connsiteX32" fmla="*/ 269353 w 364329"/>
              <a:gd name="connsiteY32" fmla="*/ 334343 h 606722"/>
              <a:gd name="connsiteX33" fmla="*/ 285019 w 364329"/>
              <a:gd name="connsiteY33" fmla="*/ 334343 h 606722"/>
              <a:gd name="connsiteX34" fmla="*/ 294632 w 364329"/>
              <a:gd name="connsiteY34" fmla="*/ 332743 h 606722"/>
              <a:gd name="connsiteX35" fmla="*/ 294632 w 364329"/>
              <a:gd name="connsiteY35" fmla="*/ 370423 h 606722"/>
              <a:gd name="connsiteX36" fmla="*/ 336201 w 364329"/>
              <a:gd name="connsiteY36" fmla="*/ 371045 h 606722"/>
              <a:gd name="connsiteX37" fmla="*/ 337180 w 364329"/>
              <a:gd name="connsiteY37" fmla="*/ 371045 h 606722"/>
              <a:gd name="connsiteX38" fmla="*/ 337180 w 364329"/>
              <a:gd name="connsiteY38" fmla="*/ 371223 h 606722"/>
              <a:gd name="connsiteX39" fmla="*/ 364329 w 364329"/>
              <a:gd name="connsiteY39" fmla="*/ 404726 h 606722"/>
              <a:gd name="connsiteX40" fmla="*/ 364329 w 364329"/>
              <a:gd name="connsiteY40" fmla="*/ 589482 h 606722"/>
              <a:gd name="connsiteX41" fmla="*/ 347061 w 364329"/>
              <a:gd name="connsiteY41" fmla="*/ 606722 h 606722"/>
              <a:gd name="connsiteX42" fmla="*/ 329881 w 364329"/>
              <a:gd name="connsiteY42" fmla="*/ 589482 h 606722"/>
              <a:gd name="connsiteX43" fmla="*/ 329881 w 364329"/>
              <a:gd name="connsiteY43" fmla="*/ 437874 h 606722"/>
              <a:gd name="connsiteX44" fmla="*/ 34448 w 364329"/>
              <a:gd name="connsiteY44" fmla="*/ 437874 h 606722"/>
              <a:gd name="connsiteX45" fmla="*/ 34448 w 364329"/>
              <a:gd name="connsiteY45" fmla="*/ 589482 h 606722"/>
              <a:gd name="connsiteX46" fmla="*/ 17268 w 364329"/>
              <a:gd name="connsiteY46" fmla="*/ 606722 h 606722"/>
              <a:gd name="connsiteX47" fmla="*/ 0 w 364329"/>
              <a:gd name="connsiteY47" fmla="*/ 589482 h 606722"/>
              <a:gd name="connsiteX48" fmla="*/ 0 w 364329"/>
              <a:gd name="connsiteY48" fmla="*/ 404726 h 606722"/>
              <a:gd name="connsiteX49" fmla="*/ 27594 w 364329"/>
              <a:gd name="connsiteY49" fmla="*/ 371134 h 606722"/>
              <a:gd name="connsiteX50" fmla="*/ 27594 w 364329"/>
              <a:gd name="connsiteY50" fmla="*/ 371045 h 606722"/>
              <a:gd name="connsiteX51" fmla="*/ 28128 w 364329"/>
              <a:gd name="connsiteY51" fmla="*/ 371045 h 606722"/>
              <a:gd name="connsiteX52" fmla="*/ 68807 w 364329"/>
              <a:gd name="connsiteY52" fmla="*/ 370423 h 606722"/>
              <a:gd name="connsiteX53" fmla="*/ 68807 w 364329"/>
              <a:gd name="connsiteY53" fmla="*/ 332388 h 606722"/>
              <a:gd name="connsiteX54" fmla="*/ 79310 w 364329"/>
              <a:gd name="connsiteY54" fmla="*/ 334343 h 606722"/>
              <a:gd name="connsiteX55" fmla="*/ 94887 w 364329"/>
              <a:gd name="connsiteY55" fmla="*/ 334343 h 606722"/>
              <a:gd name="connsiteX56" fmla="*/ 85986 w 364329"/>
              <a:gd name="connsiteY56" fmla="*/ 358426 h 606722"/>
              <a:gd name="connsiteX57" fmla="*/ 88033 w 364329"/>
              <a:gd name="connsiteY57" fmla="*/ 370423 h 606722"/>
              <a:gd name="connsiteX58" fmla="*/ 88211 w 364329"/>
              <a:gd name="connsiteY58" fmla="*/ 371045 h 606722"/>
              <a:gd name="connsiteX59" fmla="*/ 111355 w 364329"/>
              <a:gd name="connsiteY59" fmla="*/ 371045 h 606722"/>
              <a:gd name="connsiteX60" fmla="*/ 105836 w 364329"/>
              <a:gd name="connsiteY60" fmla="*/ 358426 h 606722"/>
              <a:gd name="connsiteX61" fmla="*/ 123015 w 364329"/>
              <a:gd name="connsiteY61" fmla="*/ 341186 h 606722"/>
              <a:gd name="connsiteX62" fmla="*/ 156307 w 364329"/>
              <a:gd name="connsiteY62" fmla="*/ 341186 h 606722"/>
              <a:gd name="connsiteX63" fmla="*/ 156307 w 364329"/>
              <a:gd name="connsiteY63" fmla="*/ 314526 h 606722"/>
              <a:gd name="connsiteX64" fmla="*/ 79310 w 364329"/>
              <a:gd name="connsiteY64" fmla="*/ 314526 h 606722"/>
              <a:gd name="connsiteX65" fmla="*/ 69608 w 364329"/>
              <a:gd name="connsiteY65" fmla="*/ 304928 h 606722"/>
              <a:gd name="connsiteX66" fmla="*/ 69608 w 364329"/>
              <a:gd name="connsiteY66" fmla="*/ 172693 h 606722"/>
              <a:gd name="connsiteX67" fmla="*/ 79310 w 364329"/>
              <a:gd name="connsiteY67" fmla="*/ 163006 h 606722"/>
              <a:gd name="connsiteX68" fmla="*/ 272801 w 364329"/>
              <a:gd name="connsiteY68" fmla="*/ 41302 h 606722"/>
              <a:gd name="connsiteX69" fmla="*/ 303681 w 364329"/>
              <a:gd name="connsiteY69" fmla="*/ 54725 h 606722"/>
              <a:gd name="connsiteX70" fmla="*/ 353428 w 364329"/>
              <a:gd name="connsiteY70" fmla="*/ 181136 h 606722"/>
              <a:gd name="connsiteX71" fmla="*/ 345596 w 364329"/>
              <a:gd name="connsiteY71" fmla="*/ 208872 h 606722"/>
              <a:gd name="connsiteX72" fmla="*/ 331269 w 364329"/>
              <a:gd name="connsiteY72" fmla="*/ 213672 h 606722"/>
              <a:gd name="connsiteX73" fmla="*/ 314449 w 364329"/>
              <a:gd name="connsiteY73" fmla="*/ 207005 h 606722"/>
              <a:gd name="connsiteX74" fmla="*/ 314449 w 364329"/>
              <a:gd name="connsiteY74" fmla="*/ 172691 h 606722"/>
              <a:gd name="connsiteX75" fmla="*/ 284993 w 364329"/>
              <a:gd name="connsiteY75" fmla="*/ 143177 h 606722"/>
              <a:gd name="connsiteX76" fmla="*/ 158714 w 364329"/>
              <a:gd name="connsiteY76" fmla="*/ 143177 h 606722"/>
              <a:gd name="connsiteX77" fmla="*/ 67319 w 364329"/>
              <a:gd name="connsiteY77" fmla="*/ 145755 h 606722"/>
              <a:gd name="connsiteX78" fmla="*/ 117866 w 364329"/>
              <a:gd name="connsiteY78" fmla="*/ 114464 h 606722"/>
              <a:gd name="connsiteX79" fmla="*/ 246104 w 364329"/>
              <a:gd name="connsiteY79" fmla="*/ 114464 h 606722"/>
              <a:gd name="connsiteX80" fmla="*/ 280810 w 364329"/>
              <a:gd name="connsiteY80" fmla="*/ 126731 h 606722"/>
              <a:gd name="connsiteX81" fmla="*/ 259363 w 364329"/>
              <a:gd name="connsiteY81" fmla="*/ 72149 h 606722"/>
              <a:gd name="connsiteX82" fmla="*/ 272801 w 364329"/>
              <a:gd name="connsiteY82" fmla="*/ 41302 h 606722"/>
              <a:gd name="connsiteX83" fmla="*/ 181989 w 364329"/>
              <a:gd name="connsiteY83" fmla="*/ 0 h 606722"/>
              <a:gd name="connsiteX84" fmla="*/ 231456 w 364329"/>
              <a:gd name="connsiteY84" fmla="*/ 49361 h 606722"/>
              <a:gd name="connsiteX85" fmla="*/ 181989 w 364329"/>
              <a:gd name="connsiteY85" fmla="*/ 98722 h 606722"/>
              <a:gd name="connsiteX86" fmla="*/ 132522 w 364329"/>
              <a:gd name="connsiteY86" fmla="*/ 49361 h 606722"/>
              <a:gd name="connsiteX87" fmla="*/ 181989 w 364329"/>
              <a:gd name="connsiteY8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64329" h="606722">
                <a:moveTo>
                  <a:pt x="188198" y="458252"/>
                </a:moveTo>
                <a:lnTo>
                  <a:pt x="245427" y="458252"/>
                </a:lnTo>
                <a:lnTo>
                  <a:pt x="245427" y="552503"/>
                </a:lnTo>
                <a:cubicBezTo>
                  <a:pt x="245427" y="568315"/>
                  <a:pt x="232611" y="581107"/>
                  <a:pt x="216768" y="581107"/>
                </a:cubicBezTo>
                <a:cubicBezTo>
                  <a:pt x="201015" y="581107"/>
                  <a:pt x="188198" y="568315"/>
                  <a:pt x="188198" y="552503"/>
                </a:cubicBezTo>
                <a:close/>
                <a:moveTo>
                  <a:pt x="118550" y="458252"/>
                </a:moveTo>
                <a:lnTo>
                  <a:pt x="175779" y="458252"/>
                </a:lnTo>
                <a:lnTo>
                  <a:pt x="175779" y="552557"/>
                </a:lnTo>
                <a:cubicBezTo>
                  <a:pt x="175779" y="568378"/>
                  <a:pt x="162963" y="581177"/>
                  <a:pt x="147209" y="581177"/>
                </a:cubicBezTo>
                <a:cubicBezTo>
                  <a:pt x="131366" y="581177"/>
                  <a:pt x="118550" y="568378"/>
                  <a:pt x="118550" y="552557"/>
                </a:cubicBezTo>
                <a:close/>
                <a:moveTo>
                  <a:pt x="182120" y="213927"/>
                </a:moveTo>
                <a:cubicBezTo>
                  <a:pt x="166721" y="213927"/>
                  <a:pt x="154170" y="226458"/>
                  <a:pt x="154170" y="241921"/>
                </a:cubicBezTo>
                <a:cubicBezTo>
                  <a:pt x="154170" y="257384"/>
                  <a:pt x="166721" y="269825"/>
                  <a:pt x="182120" y="269825"/>
                </a:cubicBezTo>
                <a:cubicBezTo>
                  <a:pt x="197608" y="269825"/>
                  <a:pt x="210159" y="257384"/>
                  <a:pt x="210159" y="241921"/>
                </a:cubicBezTo>
                <a:cubicBezTo>
                  <a:pt x="210159" y="226458"/>
                  <a:pt x="197608" y="213927"/>
                  <a:pt x="182120" y="213927"/>
                </a:cubicBezTo>
                <a:close/>
                <a:moveTo>
                  <a:pt x="49843" y="182341"/>
                </a:moveTo>
                <a:cubicBezTo>
                  <a:pt x="49754" y="284222"/>
                  <a:pt x="51089" y="313381"/>
                  <a:pt x="51089" y="313381"/>
                </a:cubicBezTo>
                <a:cubicBezTo>
                  <a:pt x="50377" y="312492"/>
                  <a:pt x="46463" y="307336"/>
                  <a:pt x="15507" y="266442"/>
                </a:cubicBezTo>
                <a:cubicBezTo>
                  <a:pt x="9548" y="258529"/>
                  <a:pt x="9103" y="247861"/>
                  <a:pt x="14262" y="239505"/>
                </a:cubicBezTo>
                <a:close/>
                <a:moveTo>
                  <a:pt x="79310" y="163006"/>
                </a:moveTo>
                <a:lnTo>
                  <a:pt x="285019" y="163006"/>
                </a:lnTo>
                <a:cubicBezTo>
                  <a:pt x="290360" y="163006"/>
                  <a:pt x="294632" y="167361"/>
                  <a:pt x="294632" y="172693"/>
                </a:cubicBezTo>
                <a:lnTo>
                  <a:pt x="294632" y="304928"/>
                </a:lnTo>
                <a:cubicBezTo>
                  <a:pt x="294632" y="310260"/>
                  <a:pt x="290360" y="314526"/>
                  <a:pt x="285019" y="314526"/>
                </a:cubicBezTo>
                <a:lnTo>
                  <a:pt x="208023" y="314526"/>
                </a:lnTo>
                <a:lnTo>
                  <a:pt x="208023" y="341186"/>
                </a:lnTo>
                <a:lnTo>
                  <a:pt x="241314" y="341186"/>
                </a:lnTo>
                <a:cubicBezTo>
                  <a:pt x="250749" y="341186"/>
                  <a:pt x="258493" y="348917"/>
                  <a:pt x="258493" y="358426"/>
                </a:cubicBezTo>
                <a:cubicBezTo>
                  <a:pt x="258493" y="363403"/>
                  <a:pt x="256357" y="367846"/>
                  <a:pt x="252974" y="371045"/>
                </a:cubicBezTo>
                <a:lnTo>
                  <a:pt x="276118" y="371045"/>
                </a:lnTo>
                <a:cubicBezTo>
                  <a:pt x="276118" y="370868"/>
                  <a:pt x="276207" y="370690"/>
                  <a:pt x="276296" y="370423"/>
                </a:cubicBezTo>
                <a:cubicBezTo>
                  <a:pt x="277631" y="366691"/>
                  <a:pt x="278343" y="362603"/>
                  <a:pt x="278343" y="358426"/>
                </a:cubicBezTo>
                <a:cubicBezTo>
                  <a:pt x="278343" y="349184"/>
                  <a:pt x="274960" y="340830"/>
                  <a:pt x="269353" y="334343"/>
                </a:cubicBezTo>
                <a:lnTo>
                  <a:pt x="285019" y="334343"/>
                </a:lnTo>
                <a:cubicBezTo>
                  <a:pt x="288312" y="334343"/>
                  <a:pt x="291606" y="333810"/>
                  <a:pt x="294632" y="332743"/>
                </a:cubicBezTo>
                <a:lnTo>
                  <a:pt x="294632" y="370423"/>
                </a:lnTo>
                <a:cubicBezTo>
                  <a:pt x="294632" y="370423"/>
                  <a:pt x="334154" y="370690"/>
                  <a:pt x="336201" y="371045"/>
                </a:cubicBezTo>
                <a:lnTo>
                  <a:pt x="337180" y="371045"/>
                </a:lnTo>
                <a:lnTo>
                  <a:pt x="337180" y="371223"/>
                </a:lnTo>
                <a:cubicBezTo>
                  <a:pt x="352669" y="374511"/>
                  <a:pt x="364329" y="388286"/>
                  <a:pt x="364329" y="404726"/>
                </a:cubicBezTo>
                <a:lnTo>
                  <a:pt x="364329" y="589482"/>
                </a:lnTo>
                <a:cubicBezTo>
                  <a:pt x="364329" y="598991"/>
                  <a:pt x="356585" y="606722"/>
                  <a:pt x="347061" y="606722"/>
                </a:cubicBezTo>
                <a:cubicBezTo>
                  <a:pt x="337536" y="606722"/>
                  <a:pt x="329881" y="598991"/>
                  <a:pt x="329881" y="589482"/>
                </a:cubicBezTo>
                <a:lnTo>
                  <a:pt x="329881" y="437874"/>
                </a:lnTo>
                <a:lnTo>
                  <a:pt x="34448" y="437874"/>
                </a:lnTo>
                <a:lnTo>
                  <a:pt x="34448" y="589482"/>
                </a:lnTo>
                <a:cubicBezTo>
                  <a:pt x="34448" y="598991"/>
                  <a:pt x="26704" y="606722"/>
                  <a:pt x="17268" y="606722"/>
                </a:cubicBezTo>
                <a:cubicBezTo>
                  <a:pt x="7744" y="606722"/>
                  <a:pt x="0" y="598991"/>
                  <a:pt x="0" y="589482"/>
                </a:cubicBezTo>
                <a:lnTo>
                  <a:pt x="0" y="404726"/>
                </a:lnTo>
                <a:cubicBezTo>
                  <a:pt x="0" y="388108"/>
                  <a:pt x="11838" y="374245"/>
                  <a:pt x="27594" y="371134"/>
                </a:cubicBezTo>
                <a:lnTo>
                  <a:pt x="27594" y="371045"/>
                </a:lnTo>
                <a:lnTo>
                  <a:pt x="28128" y="371045"/>
                </a:lnTo>
                <a:cubicBezTo>
                  <a:pt x="30086" y="370690"/>
                  <a:pt x="68807" y="370423"/>
                  <a:pt x="68807" y="370423"/>
                </a:cubicBezTo>
                <a:lnTo>
                  <a:pt x="68807" y="332388"/>
                </a:lnTo>
                <a:cubicBezTo>
                  <a:pt x="72100" y="333632"/>
                  <a:pt x="75661" y="334343"/>
                  <a:pt x="79310" y="334343"/>
                </a:cubicBezTo>
                <a:lnTo>
                  <a:pt x="94887" y="334343"/>
                </a:lnTo>
                <a:cubicBezTo>
                  <a:pt x="89369" y="340830"/>
                  <a:pt x="85986" y="349184"/>
                  <a:pt x="85986" y="358426"/>
                </a:cubicBezTo>
                <a:cubicBezTo>
                  <a:pt x="85986" y="362603"/>
                  <a:pt x="86698" y="366691"/>
                  <a:pt x="88033" y="370423"/>
                </a:cubicBezTo>
                <a:cubicBezTo>
                  <a:pt x="88122" y="370690"/>
                  <a:pt x="88122" y="370868"/>
                  <a:pt x="88211" y="371045"/>
                </a:cubicBezTo>
                <a:lnTo>
                  <a:pt x="111355" y="371045"/>
                </a:lnTo>
                <a:cubicBezTo>
                  <a:pt x="107972" y="367846"/>
                  <a:pt x="105836" y="363403"/>
                  <a:pt x="105836" y="358426"/>
                </a:cubicBezTo>
                <a:cubicBezTo>
                  <a:pt x="105836" y="348917"/>
                  <a:pt x="113491" y="341186"/>
                  <a:pt x="123015" y="341186"/>
                </a:cubicBezTo>
                <a:lnTo>
                  <a:pt x="156307" y="341186"/>
                </a:lnTo>
                <a:lnTo>
                  <a:pt x="156307" y="314526"/>
                </a:lnTo>
                <a:lnTo>
                  <a:pt x="79310" y="314526"/>
                </a:lnTo>
                <a:cubicBezTo>
                  <a:pt x="73969" y="314526"/>
                  <a:pt x="69608" y="310260"/>
                  <a:pt x="69608" y="304928"/>
                </a:cubicBezTo>
                <a:lnTo>
                  <a:pt x="69608" y="172693"/>
                </a:lnTo>
                <a:cubicBezTo>
                  <a:pt x="69608" y="167361"/>
                  <a:pt x="73969" y="163006"/>
                  <a:pt x="79310" y="163006"/>
                </a:cubicBezTo>
                <a:close/>
                <a:moveTo>
                  <a:pt x="272801" y="41302"/>
                </a:moveTo>
                <a:cubicBezTo>
                  <a:pt x="285082" y="36412"/>
                  <a:pt x="298876" y="42457"/>
                  <a:pt x="303681" y="54725"/>
                </a:cubicBezTo>
                <a:lnTo>
                  <a:pt x="353428" y="181136"/>
                </a:lnTo>
                <a:cubicBezTo>
                  <a:pt x="357343" y="191092"/>
                  <a:pt x="354140" y="202471"/>
                  <a:pt x="345596" y="208872"/>
                </a:cubicBezTo>
                <a:cubicBezTo>
                  <a:pt x="341325" y="212072"/>
                  <a:pt x="336252" y="213672"/>
                  <a:pt x="331269" y="213672"/>
                </a:cubicBezTo>
                <a:cubicBezTo>
                  <a:pt x="322369" y="213672"/>
                  <a:pt x="317208" y="209139"/>
                  <a:pt x="314449" y="207005"/>
                </a:cubicBezTo>
                <a:lnTo>
                  <a:pt x="314449" y="172691"/>
                </a:lnTo>
                <a:cubicBezTo>
                  <a:pt x="314449" y="156423"/>
                  <a:pt x="301189" y="143177"/>
                  <a:pt x="284993" y="143177"/>
                </a:cubicBezTo>
                <a:lnTo>
                  <a:pt x="158714" y="143177"/>
                </a:lnTo>
                <a:cubicBezTo>
                  <a:pt x="72391" y="143177"/>
                  <a:pt x="75061" y="142288"/>
                  <a:pt x="67319" y="145755"/>
                </a:cubicBezTo>
                <a:cubicBezTo>
                  <a:pt x="76574" y="127265"/>
                  <a:pt x="95796" y="114464"/>
                  <a:pt x="117866" y="114464"/>
                </a:cubicBezTo>
                <a:lnTo>
                  <a:pt x="246104" y="114464"/>
                </a:lnTo>
                <a:cubicBezTo>
                  <a:pt x="253846" y="114464"/>
                  <a:pt x="263368" y="116864"/>
                  <a:pt x="280810" y="126731"/>
                </a:cubicBezTo>
                <a:lnTo>
                  <a:pt x="259363" y="72149"/>
                </a:lnTo>
                <a:cubicBezTo>
                  <a:pt x="254469" y="59881"/>
                  <a:pt x="260520" y="46102"/>
                  <a:pt x="272801" y="41302"/>
                </a:cubicBezTo>
                <a:close/>
                <a:moveTo>
                  <a:pt x="181989" y="0"/>
                </a:moveTo>
                <a:cubicBezTo>
                  <a:pt x="209309" y="0"/>
                  <a:pt x="231456" y="22100"/>
                  <a:pt x="231456" y="49361"/>
                </a:cubicBezTo>
                <a:cubicBezTo>
                  <a:pt x="231456" y="76622"/>
                  <a:pt x="209309" y="98722"/>
                  <a:pt x="181989" y="98722"/>
                </a:cubicBezTo>
                <a:cubicBezTo>
                  <a:pt x="154669" y="98722"/>
                  <a:pt x="132522" y="76622"/>
                  <a:pt x="132522" y="49361"/>
                </a:cubicBezTo>
                <a:cubicBezTo>
                  <a:pt x="132522" y="22100"/>
                  <a:pt x="154669" y="0"/>
                  <a:pt x="181989"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7" name="Text Box 6"/>
          <p:cNvSpPr txBox="1"/>
          <p:nvPr/>
        </p:nvSpPr>
        <p:spPr>
          <a:xfrm>
            <a:off x="110490" y="5633085"/>
            <a:ext cx="9364980" cy="1630045"/>
          </a:xfrm>
          <a:prstGeom prst="rect">
            <a:avLst/>
          </a:prstGeom>
          <a:noFill/>
        </p:spPr>
        <p:txBody>
          <a:bodyPr wrap="square" rtlCol="0" anchor="t">
            <a:spAutoFit/>
          </a:bodyPr>
          <a:p>
            <a:r>
              <a:rPr lang="en-US" altLang="en-US"/>
              <a:t>每个分区日志由若日志段文件和索引文件组成：</a:t>
            </a:r>
            <a:endParaRPr lang="en-US" altLang="en-US"/>
          </a:p>
          <a:p>
            <a:pPr marL="342900" indent="-342900">
              <a:buFont typeface="Arial" panose="02080604020202020204" pitchFamily="34" charset="0"/>
              <a:buChar char="•"/>
            </a:pPr>
            <a:r>
              <a:rPr lang="en-US" altLang="en-US"/>
              <a:t>日志段文件：数据文件.log，有一个或者多个文件，只有一个是Active Segment供数据写入。文件命名规则：第一个segment从0开始，后续segment文件名为该segment中第一条消息的位移。</a:t>
            </a:r>
            <a:endParaRPr lang="en-US" altLang="en-US"/>
          </a:p>
          <a:p>
            <a:pPr marL="342900" indent="-342900">
              <a:buFont typeface="Arial" panose="02080604020202020204" pitchFamily="34" charset="0"/>
              <a:buChar char="•"/>
            </a:pPr>
            <a:r>
              <a:rPr lang="en-US" altLang="en-US"/>
              <a:t>索引文件：偏移量索引文件.index和时间戳索引文件.timeindex</a:t>
            </a:r>
            <a:endParaRPr lang="en-US"/>
          </a:p>
        </p:txBody>
      </p:sp>
      <p:pic>
        <p:nvPicPr>
          <p:cNvPr id="9" name="Picture 8"/>
          <p:cNvPicPr>
            <a:picLocks noChangeAspect="1"/>
          </p:cNvPicPr>
          <p:nvPr/>
        </p:nvPicPr>
        <p:blipFill>
          <a:blip r:embed="rId1"/>
          <a:stretch>
            <a:fillRect/>
          </a:stretch>
        </p:blipFill>
        <p:spPr>
          <a:xfrm>
            <a:off x="454660" y="1096010"/>
            <a:ext cx="8676640" cy="4276725"/>
          </a:xfrm>
          <a:prstGeom prst="rect">
            <a:avLst/>
          </a:prstGeom>
        </p:spPr>
      </p:pic>
      <p:pic>
        <p:nvPicPr>
          <p:cNvPr id="3" name="Picture 2" descr="kafkaLogSegment"/>
          <p:cNvPicPr>
            <a:picLocks noChangeAspect="1"/>
          </p:cNvPicPr>
          <p:nvPr/>
        </p:nvPicPr>
        <p:blipFill>
          <a:blip r:embed="rId2"/>
          <a:stretch>
            <a:fillRect/>
          </a:stretch>
        </p:blipFill>
        <p:spPr>
          <a:xfrm>
            <a:off x="455295" y="835660"/>
            <a:ext cx="9577705" cy="46335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7224714" y="6852465"/>
            <a:ext cx="2352675" cy="401637"/>
          </a:xfrm>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4" name="标题 3"/>
          <p:cNvSpPr>
            <a:spLocks noGrp="1"/>
          </p:cNvSpPr>
          <p:nvPr>
            <p:ph type="ctrTitle"/>
          </p:nvPr>
        </p:nvSpPr>
        <p:spPr>
          <a:xfrm>
            <a:off x="359792" y="0"/>
            <a:ext cx="5670391" cy="835869"/>
          </a:xfrm>
        </p:spPr>
        <p:txBody>
          <a:bodyPr>
            <a:normAutofit/>
          </a:bodyPr>
          <a:lstStyle/>
          <a:p>
            <a:r>
              <a:rPr lang="en-US" altLang="en-US" dirty="0">
                <a:latin typeface="+mn-lt"/>
                <a:ea typeface="+mn-ea"/>
                <a:cs typeface="+mn-ea"/>
                <a:sym typeface="+mn-lt"/>
              </a:rPr>
              <a:t>4</a:t>
            </a:r>
            <a:r>
              <a:rPr lang="en-US" altLang="zh-CN" dirty="0">
                <a:latin typeface="+mn-lt"/>
                <a:ea typeface="+mn-ea"/>
                <a:cs typeface="+mn-ea"/>
                <a:sym typeface="+mn-lt"/>
              </a:rPr>
              <a:t>. </a:t>
            </a:r>
            <a:r>
              <a:rPr lang="en-US" altLang="en-US" dirty="0">
                <a:latin typeface="+mn-lt"/>
                <a:ea typeface="+mn-ea"/>
                <a:cs typeface="+mn-ea"/>
                <a:sym typeface="+mn-lt"/>
              </a:rPr>
              <a:t>Log Segment</a:t>
            </a:r>
            <a:endParaRPr lang="en-US" altLang="en-US" dirty="0">
              <a:latin typeface="+mn-lt"/>
              <a:ea typeface="+mn-ea"/>
              <a:cs typeface="+mn-ea"/>
              <a:sym typeface="+mn-lt"/>
            </a:endParaRPr>
          </a:p>
        </p:txBody>
      </p:sp>
      <p:sp>
        <p:nvSpPr>
          <p:cNvPr id="89" name="page-code-symbol_45137"/>
          <p:cNvSpPr>
            <a:spLocks noChangeAspect="1"/>
          </p:cNvSpPr>
          <p:nvPr/>
        </p:nvSpPr>
        <p:spPr bwMode="auto">
          <a:xfrm>
            <a:off x="3489762" y="5068804"/>
            <a:ext cx="609685" cy="518731"/>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5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 name="T58" fmla="*/ 157 w 500"/>
              <a:gd name="T59" fmla="*/ 333 h 426"/>
              <a:gd name="T60" fmla="*/ 143 w 500"/>
              <a:gd name="T61" fmla="*/ 327 h 426"/>
              <a:gd name="T62" fmla="*/ 143 w 500"/>
              <a:gd name="T63" fmla="*/ 299 h 426"/>
              <a:gd name="T64" fmla="*/ 206 w 500"/>
              <a:gd name="T65" fmla="*/ 235 h 426"/>
              <a:gd name="T66" fmla="*/ 143 w 500"/>
              <a:gd name="T67" fmla="*/ 171 h 426"/>
              <a:gd name="T68" fmla="*/ 143 w 500"/>
              <a:gd name="T69" fmla="*/ 143 h 426"/>
              <a:gd name="T70" fmla="*/ 171 w 500"/>
              <a:gd name="T71" fmla="*/ 143 h 426"/>
              <a:gd name="T72" fmla="*/ 249 w 500"/>
              <a:gd name="T73" fmla="*/ 221 h 426"/>
              <a:gd name="T74" fmla="*/ 249 w 500"/>
              <a:gd name="T75" fmla="*/ 249 h 426"/>
              <a:gd name="T76" fmla="*/ 171 w 500"/>
              <a:gd name="T77" fmla="*/ 327 h 426"/>
              <a:gd name="T78" fmla="*/ 157 w 500"/>
              <a:gd name="T79" fmla="*/ 333 h 426"/>
              <a:gd name="T80" fmla="*/ 366 w 500"/>
              <a:gd name="T81" fmla="*/ 333 h 426"/>
              <a:gd name="T82" fmla="*/ 263 w 500"/>
              <a:gd name="T83" fmla="*/ 333 h 426"/>
              <a:gd name="T84" fmla="*/ 243 w 500"/>
              <a:gd name="T85" fmla="*/ 313 h 426"/>
              <a:gd name="T86" fmla="*/ 263 w 500"/>
              <a:gd name="T87" fmla="*/ 293 h 426"/>
              <a:gd name="T88" fmla="*/ 366 w 500"/>
              <a:gd name="T89" fmla="*/ 293 h 426"/>
              <a:gd name="T90" fmla="*/ 386 w 500"/>
              <a:gd name="T91" fmla="*/ 313 h 426"/>
              <a:gd name="T92" fmla="*/ 366 w 500"/>
              <a:gd name="T93" fmla="*/ 3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5" y="42"/>
                  <a:pt x="435" y="54"/>
                </a:cubicBezTo>
                <a:cubicBezTo>
                  <a:pt x="435"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moveTo>
                  <a:pt x="157" y="333"/>
                </a:moveTo>
                <a:cubicBezTo>
                  <a:pt x="152" y="333"/>
                  <a:pt x="146" y="331"/>
                  <a:pt x="143" y="327"/>
                </a:cubicBezTo>
                <a:cubicBezTo>
                  <a:pt x="135" y="319"/>
                  <a:pt x="135" y="307"/>
                  <a:pt x="143" y="299"/>
                </a:cubicBezTo>
                <a:lnTo>
                  <a:pt x="206" y="235"/>
                </a:lnTo>
                <a:lnTo>
                  <a:pt x="143" y="171"/>
                </a:lnTo>
                <a:cubicBezTo>
                  <a:pt x="135" y="163"/>
                  <a:pt x="135" y="151"/>
                  <a:pt x="143" y="143"/>
                </a:cubicBezTo>
                <a:cubicBezTo>
                  <a:pt x="150" y="135"/>
                  <a:pt x="163" y="135"/>
                  <a:pt x="171" y="143"/>
                </a:cubicBezTo>
                <a:lnTo>
                  <a:pt x="249" y="221"/>
                </a:lnTo>
                <a:cubicBezTo>
                  <a:pt x="257" y="229"/>
                  <a:pt x="257" y="241"/>
                  <a:pt x="249" y="249"/>
                </a:cubicBezTo>
                <a:lnTo>
                  <a:pt x="171" y="327"/>
                </a:lnTo>
                <a:cubicBezTo>
                  <a:pt x="167" y="331"/>
                  <a:pt x="162" y="333"/>
                  <a:pt x="157" y="333"/>
                </a:cubicBezTo>
                <a:close/>
                <a:moveTo>
                  <a:pt x="366" y="333"/>
                </a:moveTo>
                <a:lnTo>
                  <a:pt x="263" y="333"/>
                </a:lnTo>
                <a:cubicBezTo>
                  <a:pt x="252" y="333"/>
                  <a:pt x="243" y="324"/>
                  <a:pt x="243" y="313"/>
                </a:cubicBezTo>
                <a:cubicBezTo>
                  <a:pt x="243" y="302"/>
                  <a:pt x="252" y="293"/>
                  <a:pt x="263" y="293"/>
                </a:cubicBezTo>
                <a:lnTo>
                  <a:pt x="366" y="293"/>
                </a:lnTo>
                <a:cubicBezTo>
                  <a:pt x="377" y="293"/>
                  <a:pt x="386" y="302"/>
                  <a:pt x="386" y="313"/>
                </a:cubicBezTo>
                <a:cubicBezTo>
                  <a:pt x="386" y="324"/>
                  <a:pt x="377" y="333"/>
                  <a:pt x="366" y="333"/>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0" name="programmer_199475"/>
          <p:cNvSpPr>
            <a:spLocks noChangeAspect="1"/>
          </p:cNvSpPr>
          <p:nvPr/>
        </p:nvSpPr>
        <p:spPr bwMode="auto">
          <a:xfrm>
            <a:off x="1134393" y="5023327"/>
            <a:ext cx="366108" cy="609685"/>
          </a:xfrm>
          <a:custGeom>
            <a:avLst/>
            <a:gdLst>
              <a:gd name="connsiteX0" fmla="*/ 188198 w 364329"/>
              <a:gd name="connsiteY0" fmla="*/ 458252 h 606722"/>
              <a:gd name="connsiteX1" fmla="*/ 245427 w 364329"/>
              <a:gd name="connsiteY1" fmla="*/ 458252 h 606722"/>
              <a:gd name="connsiteX2" fmla="*/ 245427 w 364329"/>
              <a:gd name="connsiteY2" fmla="*/ 552503 h 606722"/>
              <a:gd name="connsiteX3" fmla="*/ 216768 w 364329"/>
              <a:gd name="connsiteY3" fmla="*/ 581107 h 606722"/>
              <a:gd name="connsiteX4" fmla="*/ 188198 w 364329"/>
              <a:gd name="connsiteY4" fmla="*/ 552503 h 606722"/>
              <a:gd name="connsiteX5" fmla="*/ 118550 w 364329"/>
              <a:gd name="connsiteY5" fmla="*/ 458252 h 606722"/>
              <a:gd name="connsiteX6" fmla="*/ 175779 w 364329"/>
              <a:gd name="connsiteY6" fmla="*/ 458252 h 606722"/>
              <a:gd name="connsiteX7" fmla="*/ 175779 w 364329"/>
              <a:gd name="connsiteY7" fmla="*/ 552557 h 606722"/>
              <a:gd name="connsiteX8" fmla="*/ 147209 w 364329"/>
              <a:gd name="connsiteY8" fmla="*/ 581177 h 606722"/>
              <a:gd name="connsiteX9" fmla="*/ 118550 w 364329"/>
              <a:gd name="connsiteY9" fmla="*/ 552557 h 606722"/>
              <a:gd name="connsiteX10" fmla="*/ 182120 w 364329"/>
              <a:gd name="connsiteY10" fmla="*/ 213927 h 606722"/>
              <a:gd name="connsiteX11" fmla="*/ 154170 w 364329"/>
              <a:gd name="connsiteY11" fmla="*/ 241921 h 606722"/>
              <a:gd name="connsiteX12" fmla="*/ 182120 w 364329"/>
              <a:gd name="connsiteY12" fmla="*/ 269825 h 606722"/>
              <a:gd name="connsiteX13" fmla="*/ 210159 w 364329"/>
              <a:gd name="connsiteY13" fmla="*/ 241921 h 606722"/>
              <a:gd name="connsiteX14" fmla="*/ 182120 w 364329"/>
              <a:gd name="connsiteY14" fmla="*/ 213927 h 606722"/>
              <a:gd name="connsiteX15" fmla="*/ 49843 w 364329"/>
              <a:gd name="connsiteY15" fmla="*/ 182341 h 606722"/>
              <a:gd name="connsiteX16" fmla="*/ 51089 w 364329"/>
              <a:gd name="connsiteY16" fmla="*/ 313381 h 606722"/>
              <a:gd name="connsiteX17" fmla="*/ 15507 w 364329"/>
              <a:gd name="connsiteY17" fmla="*/ 266442 h 606722"/>
              <a:gd name="connsiteX18" fmla="*/ 14262 w 364329"/>
              <a:gd name="connsiteY18" fmla="*/ 239505 h 606722"/>
              <a:gd name="connsiteX19" fmla="*/ 79310 w 364329"/>
              <a:gd name="connsiteY19" fmla="*/ 163006 h 606722"/>
              <a:gd name="connsiteX20" fmla="*/ 285019 w 364329"/>
              <a:gd name="connsiteY20" fmla="*/ 163006 h 606722"/>
              <a:gd name="connsiteX21" fmla="*/ 294632 w 364329"/>
              <a:gd name="connsiteY21" fmla="*/ 172693 h 606722"/>
              <a:gd name="connsiteX22" fmla="*/ 294632 w 364329"/>
              <a:gd name="connsiteY22" fmla="*/ 304928 h 606722"/>
              <a:gd name="connsiteX23" fmla="*/ 285019 w 364329"/>
              <a:gd name="connsiteY23" fmla="*/ 314526 h 606722"/>
              <a:gd name="connsiteX24" fmla="*/ 208023 w 364329"/>
              <a:gd name="connsiteY24" fmla="*/ 314526 h 606722"/>
              <a:gd name="connsiteX25" fmla="*/ 208023 w 364329"/>
              <a:gd name="connsiteY25" fmla="*/ 341186 h 606722"/>
              <a:gd name="connsiteX26" fmla="*/ 241314 w 364329"/>
              <a:gd name="connsiteY26" fmla="*/ 341186 h 606722"/>
              <a:gd name="connsiteX27" fmla="*/ 258493 w 364329"/>
              <a:gd name="connsiteY27" fmla="*/ 358426 h 606722"/>
              <a:gd name="connsiteX28" fmla="*/ 252974 w 364329"/>
              <a:gd name="connsiteY28" fmla="*/ 371045 h 606722"/>
              <a:gd name="connsiteX29" fmla="*/ 276118 w 364329"/>
              <a:gd name="connsiteY29" fmla="*/ 371045 h 606722"/>
              <a:gd name="connsiteX30" fmla="*/ 276296 w 364329"/>
              <a:gd name="connsiteY30" fmla="*/ 370423 h 606722"/>
              <a:gd name="connsiteX31" fmla="*/ 278343 w 364329"/>
              <a:gd name="connsiteY31" fmla="*/ 358426 h 606722"/>
              <a:gd name="connsiteX32" fmla="*/ 269353 w 364329"/>
              <a:gd name="connsiteY32" fmla="*/ 334343 h 606722"/>
              <a:gd name="connsiteX33" fmla="*/ 285019 w 364329"/>
              <a:gd name="connsiteY33" fmla="*/ 334343 h 606722"/>
              <a:gd name="connsiteX34" fmla="*/ 294632 w 364329"/>
              <a:gd name="connsiteY34" fmla="*/ 332743 h 606722"/>
              <a:gd name="connsiteX35" fmla="*/ 294632 w 364329"/>
              <a:gd name="connsiteY35" fmla="*/ 370423 h 606722"/>
              <a:gd name="connsiteX36" fmla="*/ 336201 w 364329"/>
              <a:gd name="connsiteY36" fmla="*/ 371045 h 606722"/>
              <a:gd name="connsiteX37" fmla="*/ 337180 w 364329"/>
              <a:gd name="connsiteY37" fmla="*/ 371045 h 606722"/>
              <a:gd name="connsiteX38" fmla="*/ 337180 w 364329"/>
              <a:gd name="connsiteY38" fmla="*/ 371223 h 606722"/>
              <a:gd name="connsiteX39" fmla="*/ 364329 w 364329"/>
              <a:gd name="connsiteY39" fmla="*/ 404726 h 606722"/>
              <a:gd name="connsiteX40" fmla="*/ 364329 w 364329"/>
              <a:gd name="connsiteY40" fmla="*/ 589482 h 606722"/>
              <a:gd name="connsiteX41" fmla="*/ 347061 w 364329"/>
              <a:gd name="connsiteY41" fmla="*/ 606722 h 606722"/>
              <a:gd name="connsiteX42" fmla="*/ 329881 w 364329"/>
              <a:gd name="connsiteY42" fmla="*/ 589482 h 606722"/>
              <a:gd name="connsiteX43" fmla="*/ 329881 w 364329"/>
              <a:gd name="connsiteY43" fmla="*/ 437874 h 606722"/>
              <a:gd name="connsiteX44" fmla="*/ 34448 w 364329"/>
              <a:gd name="connsiteY44" fmla="*/ 437874 h 606722"/>
              <a:gd name="connsiteX45" fmla="*/ 34448 w 364329"/>
              <a:gd name="connsiteY45" fmla="*/ 589482 h 606722"/>
              <a:gd name="connsiteX46" fmla="*/ 17268 w 364329"/>
              <a:gd name="connsiteY46" fmla="*/ 606722 h 606722"/>
              <a:gd name="connsiteX47" fmla="*/ 0 w 364329"/>
              <a:gd name="connsiteY47" fmla="*/ 589482 h 606722"/>
              <a:gd name="connsiteX48" fmla="*/ 0 w 364329"/>
              <a:gd name="connsiteY48" fmla="*/ 404726 h 606722"/>
              <a:gd name="connsiteX49" fmla="*/ 27594 w 364329"/>
              <a:gd name="connsiteY49" fmla="*/ 371134 h 606722"/>
              <a:gd name="connsiteX50" fmla="*/ 27594 w 364329"/>
              <a:gd name="connsiteY50" fmla="*/ 371045 h 606722"/>
              <a:gd name="connsiteX51" fmla="*/ 28128 w 364329"/>
              <a:gd name="connsiteY51" fmla="*/ 371045 h 606722"/>
              <a:gd name="connsiteX52" fmla="*/ 68807 w 364329"/>
              <a:gd name="connsiteY52" fmla="*/ 370423 h 606722"/>
              <a:gd name="connsiteX53" fmla="*/ 68807 w 364329"/>
              <a:gd name="connsiteY53" fmla="*/ 332388 h 606722"/>
              <a:gd name="connsiteX54" fmla="*/ 79310 w 364329"/>
              <a:gd name="connsiteY54" fmla="*/ 334343 h 606722"/>
              <a:gd name="connsiteX55" fmla="*/ 94887 w 364329"/>
              <a:gd name="connsiteY55" fmla="*/ 334343 h 606722"/>
              <a:gd name="connsiteX56" fmla="*/ 85986 w 364329"/>
              <a:gd name="connsiteY56" fmla="*/ 358426 h 606722"/>
              <a:gd name="connsiteX57" fmla="*/ 88033 w 364329"/>
              <a:gd name="connsiteY57" fmla="*/ 370423 h 606722"/>
              <a:gd name="connsiteX58" fmla="*/ 88211 w 364329"/>
              <a:gd name="connsiteY58" fmla="*/ 371045 h 606722"/>
              <a:gd name="connsiteX59" fmla="*/ 111355 w 364329"/>
              <a:gd name="connsiteY59" fmla="*/ 371045 h 606722"/>
              <a:gd name="connsiteX60" fmla="*/ 105836 w 364329"/>
              <a:gd name="connsiteY60" fmla="*/ 358426 h 606722"/>
              <a:gd name="connsiteX61" fmla="*/ 123015 w 364329"/>
              <a:gd name="connsiteY61" fmla="*/ 341186 h 606722"/>
              <a:gd name="connsiteX62" fmla="*/ 156307 w 364329"/>
              <a:gd name="connsiteY62" fmla="*/ 341186 h 606722"/>
              <a:gd name="connsiteX63" fmla="*/ 156307 w 364329"/>
              <a:gd name="connsiteY63" fmla="*/ 314526 h 606722"/>
              <a:gd name="connsiteX64" fmla="*/ 79310 w 364329"/>
              <a:gd name="connsiteY64" fmla="*/ 314526 h 606722"/>
              <a:gd name="connsiteX65" fmla="*/ 69608 w 364329"/>
              <a:gd name="connsiteY65" fmla="*/ 304928 h 606722"/>
              <a:gd name="connsiteX66" fmla="*/ 69608 w 364329"/>
              <a:gd name="connsiteY66" fmla="*/ 172693 h 606722"/>
              <a:gd name="connsiteX67" fmla="*/ 79310 w 364329"/>
              <a:gd name="connsiteY67" fmla="*/ 163006 h 606722"/>
              <a:gd name="connsiteX68" fmla="*/ 272801 w 364329"/>
              <a:gd name="connsiteY68" fmla="*/ 41302 h 606722"/>
              <a:gd name="connsiteX69" fmla="*/ 303681 w 364329"/>
              <a:gd name="connsiteY69" fmla="*/ 54725 h 606722"/>
              <a:gd name="connsiteX70" fmla="*/ 353428 w 364329"/>
              <a:gd name="connsiteY70" fmla="*/ 181136 h 606722"/>
              <a:gd name="connsiteX71" fmla="*/ 345596 w 364329"/>
              <a:gd name="connsiteY71" fmla="*/ 208872 h 606722"/>
              <a:gd name="connsiteX72" fmla="*/ 331269 w 364329"/>
              <a:gd name="connsiteY72" fmla="*/ 213672 h 606722"/>
              <a:gd name="connsiteX73" fmla="*/ 314449 w 364329"/>
              <a:gd name="connsiteY73" fmla="*/ 207005 h 606722"/>
              <a:gd name="connsiteX74" fmla="*/ 314449 w 364329"/>
              <a:gd name="connsiteY74" fmla="*/ 172691 h 606722"/>
              <a:gd name="connsiteX75" fmla="*/ 284993 w 364329"/>
              <a:gd name="connsiteY75" fmla="*/ 143177 h 606722"/>
              <a:gd name="connsiteX76" fmla="*/ 158714 w 364329"/>
              <a:gd name="connsiteY76" fmla="*/ 143177 h 606722"/>
              <a:gd name="connsiteX77" fmla="*/ 67319 w 364329"/>
              <a:gd name="connsiteY77" fmla="*/ 145755 h 606722"/>
              <a:gd name="connsiteX78" fmla="*/ 117866 w 364329"/>
              <a:gd name="connsiteY78" fmla="*/ 114464 h 606722"/>
              <a:gd name="connsiteX79" fmla="*/ 246104 w 364329"/>
              <a:gd name="connsiteY79" fmla="*/ 114464 h 606722"/>
              <a:gd name="connsiteX80" fmla="*/ 280810 w 364329"/>
              <a:gd name="connsiteY80" fmla="*/ 126731 h 606722"/>
              <a:gd name="connsiteX81" fmla="*/ 259363 w 364329"/>
              <a:gd name="connsiteY81" fmla="*/ 72149 h 606722"/>
              <a:gd name="connsiteX82" fmla="*/ 272801 w 364329"/>
              <a:gd name="connsiteY82" fmla="*/ 41302 h 606722"/>
              <a:gd name="connsiteX83" fmla="*/ 181989 w 364329"/>
              <a:gd name="connsiteY83" fmla="*/ 0 h 606722"/>
              <a:gd name="connsiteX84" fmla="*/ 231456 w 364329"/>
              <a:gd name="connsiteY84" fmla="*/ 49361 h 606722"/>
              <a:gd name="connsiteX85" fmla="*/ 181989 w 364329"/>
              <a:gd name="connsiteY85" fmla="*/ 98722 h 606722"/>
              <a:gd name="connsiteX86" fmla="*/ 132522 w 364329"/>
              <a:gd name="connsiteY86" fmla="*/ 49361 h 606722"/>
              <a:gd name="connsiteX87" fmla="*/ 181989 w 364329"/>
              <a:gd name="connsiteY8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64329" h="606722">
                <a:moveTo>
                  <a:pt x="188198" y="458252"/>
                </a:moveTo>
                <a:lnTo>
                  <a:pt x="245427" y="458252"/>
                </a:lnTo>
                <a:lnTo>
                  <a:pt x="245427" y="552503"/>
                </a:lnTo>
                <a:cubicBezTo>
                  <a:pt x="245427" y="568315"/>
                  <a:pt x="232611" y="581107"/>
                  <a:pt x="216768" y="581107"/>
                </a:cubicBezTo>
                <a:cubicBezTo>
                  <a:pt x="201015" y="581107"/>
                  <a:pt x="188198" y="568315"/>
                  <a:pt x="188198" y="552503"/>
                </a:cubicBezTo>
                <a:close/>
                <a:moveTo>
                  <a:pt x="118550" y="458252"/>
                </a:moveTo>
                <a:lnTo>
                  <a:pt x="175779" y="458252"/>
                </a:lnTo>
                <a:lnTo>
                  <a:pt x="175779" y="552557"/>
                </a:lnTo>
                <a:cubicBezTo>
                  <a:pt x="175779" y="568378"/>
                  <a:pt x="162963" y="581177"/>
                  <a:pt x="147209" y="581177"/>
                </a:cubicBezTo>
                <a:cubicBezTo>
                  <a:pt x="131366" y="581177"/>
                  <a:pt x="118550" y="568378"/>
                  <a:pt x="118550" y="552557"/>
                </a:cubicBezTo>
                <a:close/>
                <a:moveTo>
                  <a:pt x="182120" y="213927"/>
                </a:moveTo>
                <a:cubicBezTo>
                  <a:pt x="166721" y="213927"/>
                  <a:pt x="154170" y="226458"/>
                  <a:pt x="154170" y="241921"/>
                </a:cubicBezTo>
                <a:cubicBezTo>
                  <a:pt x="154170" y="257384"/>
                  <a:pt x="166721" y="269825"/>
                  <a:pt x="182120" y="269825"/>
                </a:cubicBezTo>
                <a:cubicBezTo>
                  <a:pt x="197608" y="269825"/>
                  <a:pt x="210159" y="257384"/>
                  <a:pt x="210159" y="241921"/>
                </a:cubicBezTo>
                <a:cubicBezTo>
                  <a:pt x="210159" y="226458"/>
                  <a:pt x="197608" y="213927"/>
                  <a:pt x="182120" y="213927"/>
                </a:cubicBezTo>
                <a:close/>
                <a:moveTo>
                  <a:pt x="49843" y="182341"/>
                </a:moveTo>
                <a:cubicBezTo>
                  <a:pt x="49754" y="284222"/>
                  <a:pt x="51089" y="313381"/>
                  <a:pt x="51089" y="313381"/>
                </a:cubicBezTo>
                <a:cubicBezTo>
                  <a:pt x="50377" y="312492"/>
                  <a:pt x="46463" y="307336"/>
                  <a:pt x="15507" y="266442"/>
                </a:cubicBezTo>
                <a:cubicBezTo>
                  <a:pt x="9548" y="258529"/>
                  <a:pt x="9103" y="247861"/>
                  <a:pt x="14262" y="239505"/>
                </a:cubicBezTo>
                <a:close/>
                <a:moveTo>
                  <a:pt x="79310" y="163006"/>
                </a:moveTo>
                <a:lnTo>
                  <a:pt x="285019" y="163006"/>
                </a:lnTo>
                <a:cubicBezTo>
                  <a:pt x="290360" y="163006"/>
                  <a:pt x="294632" y="167361"/>
                  <a:pt x="294632" y="172693"/>
                </a:cubicBezTo>
                <a:lnTo>
                  <a:pt x="294632" y="304928"/>
                </a:lnTo>
                <a:cubicBezTo>
                  <a:pt x="294632" y="310260"/>
                  <a:pt x="290360" y="314526"/>
                  <a:pt x="285019" y="314526"/>
                </a:cubicBezTo>
                <a:lnTo>
                  <a:pt x="208023" y="314526"/>
                </a:lnTo>
                <a:lnTo>
                  <a:pt x="208023" y="341186"/>
                </a:lnTo>
                <a:lnTo>
                  <a:pt x="241314" y="341186"/>
                </a:lnTo>
                <a:cubicBezTo>
                  <a:pt x="250749" y="341186"/>
                  <a:pt x="258493" y="348917"/>
                  <a:pt x="258493" y="358426"/>
                </a:cubicBezTo>
                <a:cubicBezTo>
                  <a:pt x="258493" y="363403"/>
                  <a:pt x="256357" y="367846"/>
                  <a:pt x="252974" y="371045"/>
                </a:cubicBezTo>
                <a:lnTo>
                  <a:pt x="276118" y="371045"/>
                </a:lnTo>
                <a:cubicBezTo>
                  <a:pt x="276118" y="370868"/>
                  <a:pt x="276207" y="370690"/>
                  <a:pt x="276296" y="370423"/>
                </a:cubicBezTo>
                <a:cubicBezTo>
                  <a:pt x="277631" y="366691"/>
                  <a:pt x="278343" y="362603"/>
                  <a:pt x="278343" y="358426"/>
                </a:cubicBezTo>
                <a:cubicBezTo>
                  <a:pt x="278343" y="349184"/>
                  <a:pt x="274960" y="340830"/>
                  <a:pt x="269353" y="334343"/>
                </a:cubicBezTo>
                <a:lnTo>
                  <a:pt x="285019" y="334343"/>
                </a:lnTo>
                <a:cubicBezTo>
                  <a:pt x="288312" y="334343"/>
                  <a:pt x="291606" y="333810"/>
                  <a:pt x="294632" y="332743"/>
                </a:cubicBezTo>
                <a:lnTo>
                  <a:pt x="294632" y="370423"/>
                </a:lnTo>
                <a:cubicBezTo>
                  <a:pt x="294632" y="370423"/>
                  <a:pt x="334154" y="370690"/>
                  <a:pt x="336201" y="371045"/>
                </a:cubicBezTo>
                <a:lnTo>
                  <a:pt x="337180" y="371045"/>
                </a:lnTo>
                <a:lnTo>
                  <a:pt x="337180" y="371223"/>
                </a:lnTo>
                <a:cubicBezTo>
                  <a:pt x="352669" y="374511"/>
                  <a:pt x="364329" y="388286"/>
                  <a:pt x="364329" y="404726"/>
                </a:cubicBezTo>
                <a:lnTo>
                  <a:pt x="364329" y="589482"/>
                </a:lnTo>
                <a:cubicBezTo>
                  <a:pt x="364329" y="598991"/>
                  <a:pt x="356585" y="606722"/>
                  <a:pt x="347061" y="606722"/>
                </a:cubicBezTo>
                <a:cubicBezTo>
                  <a:pt x="337536" y="606722"/>
                  <a:pt x="329881" y="598991"/>
                  <a:pt x="329881" y="589482"/>
                </a:cubicBezTo>
                <a:lnTo>
                  <a:pt x="329881" y="437874"/>
                </a:lnTo>
                <a:lnTo>
                  <a:pt x="34448" y="437874"/>
                </a:lnTo>
                <a:lnTo>
                  <a:pt x="34448" y="589482"/>
                </a:lnTo>
                <a:cubicBezTo>
                  <a:pt x="34448" y="598991"/>
                  <a:pt x="26704" y="606722"/>
                  <a:pt x="17268" y="606722"/>
                </a:cubicBezTo>
                <a:cubicBezTo>
                  <a:pt x="7744" y="606722"/>
                  <a:pt x="0" y="598991"/>
                  <a:pt x="0" y="589482"/>
                </a:cubicBezTo>
                <a:lnTo>
                  <a:pt x="0" y="404726"/>
                </a:lnTo>
                <a:cubicBezTo>
                  <a:pt x="0" y="388108"/>
                  <a:pt x="11838" y="374245"/>
                  <a:pt x="27594" y="371134"/>
                </a:cubicBezTo>
                <a:lnTo>
                  <a:pt x="27594" y="371045"/>
                </a:lnTo>
                <a:lnTo>
                  <a:pt x="28128" y="371045"/>
                </a:lnTo>
                <a:cubicBezTo>
                  <a:pt x="30086" y="370690"/>
                  <a:pt x="68807" y="370423"/>
                  <a:pt x="68807" y="370423"/>
                </a:cubicBezTo>
                <a:lnTo>
                  <a:pt x="68807" y="332388"/>
                </a:lnTo>
                <a:cubicBezTo>
                  <a:pt x="72100" y="333632"/>
                  <a:pt x="75661" y="334343"/>
                  <a:pt x="79310" y="334343"/>
                </a:cubicBezTo>
                <a:lnTo>
                  <a:pt x="94887" y="334343"/>
                </a:lnTo>
                <a:cubicBezTo>
                  <a:pt x="89369" y="340830"/>
                  <a:pt x="85986" y="349184"/>
                  <a:pt x="85986" y="358426"/>
                </a:cubicBezTo>
                <a:cubicBezTo>
                  <a:pt x="85986" y="362603"/>
                  <a:pt x="86698" y="366691"/>
                  <a:pt x="88033" y="370423"/>
                </a:cubicBezTo>
                <a:cubicBezTo>
                  <a:pt x="88122" y="370690"/>
                  <a:pt x="88122" y="370868"/>
                  <a:pt x="88211" y="371045"/>
                </a:cubicBezTo>
                <a:lnTo>
                  <a:pt x="111355" y="371045"/>
                </a:lnTo>
                <a:cubicBezTo>
                  <a:pt x="107972" y="367846"/>
                  <a:pt x="105836" y="363403"/>
                  <a:pt x="105836" y="358426"/>
                </a:cubicBezTo>
                <a:cubicBezTo>
                  <a:pt x="105836" y="348917"/>
                  <a:pt x="113491" y="341186"/>
                  <a:pt x="123015" y="341186"/>
                </a:cubicBezTo>
                <a:lnTo>
                  <a:pt x="156307" y="341186"/>
                </a:lnTo>
                <a:lnTo>
                  <a:pt x="156307" y="314526"/>
                </a:lnTo>
                <a:lnTo>
                  <a:pt x="79310" y="314526"/>
                </a:lnTo>
                <a:cubicBezTo>
                  <a:pt x="73969" y="314526"/>
                  <a:pt x="69608" y="310260"/>
                  <a:pt x="69608" y="304928"/>
                </a:cubicBezTo>
                <a:lnTo>
                  <a:pt x="69608" y="172693"/>
                </a:lnTo>
                <a:cubicBezTo>
                  <a:pt x="69608" y="167361"/>
                  <a:pt x="73969" y="163006"/>
                  <a:pt x="79310" y="163006"/>
                </a:cubicBezTo>
                <a:close/>
                <a:moveTo>
                  <a:pt x="272801" y="41302"/>
                </a:moveTo>
                <a:cubicBezTo>
                  <a:pt x="285082" y="36412"/>
                  <a:pt x="298876" y="42457"/>
                  <a:pt x="303681" y="54725"/>
                </a:cubicBezTo>
                <a:lnTo>
                  <a:pt x="353428" y="181136"/>
                </a:lnTo>
                <a:cubicBezTo>
                  <a:pt x="357343" y="191092"/>
                  <a:pt x="354140" y="202471"/>
                  <a:pt x="345596" y="208872"/>
                </a:cubicBezTo>
                <a:cubicBezTo>
                  <a:pt x="341325" y="212072"/>
                  <a:pt x="336252" y="213672"/>
                  <a:pt x="331269" y="213672"/>
                </a:cubicBezTo>
                <a:cubicBezTo>
                  <a:pt x="322369" y="213672"/>
                  <a:pt x="317208" y="209139"/>
                  <a:pt x="314449" y="207005"/>
                </a:cubicBezTo>
                <a:lnTo>
                  <a:pt x="314449" y="172691"/>
                </a:lnTo>
                <a:cubicBezTo>
                  <a:pt x="314449" y="156423"/>
                  <a:pt x="301189" y="143177"/>
                  <a:pt x="284993" y="143177"/>
                </a:cubicBezTo>
                <a:lnTo>
                  <a:pt x="158714" y="143177"/>
                </a:lnTo>
                <a:cubicBezTo>
                  <a:pt x="72391" y="143177"/>
                  <a:pt x="75061" y="142288"/>
                  <a:pt x="67319" y="145755"/>
                </a:cubicBezTo>
                <a:cubicBezTo>
                  <a:pt x="76574" y="127265"/>
                  <a:pt x="95796" y="114464"/>
                  <a:pt x="117866" y="114464"/>
                </a:cubicBezTo>
                <a:lnTo>
                  <a:pt x="246104" y="114464"/>
                </a:lnTo>
                <a:cubicBezTo>
                  <a:pt x="253846" y="114464"/>
                  <a:pt x="263368" y="116864"/>
                  <a:pt x="280810" y="126731"/>
                </a:cubicBezTo>
                <a:lnTo>
                  <a:pt x="259363" y="72149"/>
                </a:lnTo>
                <a:cubicBezTo>
                  <a:pt x="254469" y="59881"/>
                  <a:pt x="260520" y="46102"/>
                  <a:pt x="272801" y="41302"/>
                </a:cubicBezTo>
                <a:close/>
                <a:moveTo>
                  <a:pt x="181989" y="0"/>
                </a:moveTo>
                <a:cubicBezTo>
                  <a:pt x="209309" y="0"/>
                  <a:pt x="231456" y="22100"/>
                  <a:pt x="231456" y="49361"/>
                </a:cubicBezTo>
                <a:cubicBezTo>
                  <a:pt x="231456" y="76622"/>
                  <a:pt x="209309" y="98722"/>
                  <a:pt x="181989" y="98722"/>
                </a:cubicBezTo>
                <a:cubicBezTo>
                  <a:pt x="154669" y="98722"/>
                  <a:pt x="132522" y="76622"/>
                  <a:pt x="132522" y="49361"/>
                </a:cubicBezTo>
                <a:cubicBezTo>
                  <a:pt x="132522" y="22100"/>
                  <a:pt x="154669" y="0"/>
                  <a:pt x="181989" y="0"/>
                </a:cubicBezTo>
                <a:close/>
              </a:path>
            </a:pathLst>
          </a:custGeom>
          <a:solidFill>
            <a:schemeClr val="bg1"/>
          </a:solidFill>
          <a:ln>
            <a:noFill/>
          </a:ln>
        </p:spPr>
        <p:txBody>
          <a:bodyPr/>
          <a:lstStyle/>
          <a:p>
            <a:endParaRPr lang="zh-CN" altLang="en-US">
              <a:latin typeface="+mn-lt"/>
              <a:ea typeface="+mn-ea"/>
              <a:cs typeface="+mn-ea"/>
              <a:sym typeface="+mn-lt"/>
            </a:endParaRPr>
          </a:p>
        </p:txBody>
      </p:sp>
      <p:pic>
        <p:nvPicPr>
          <p:cNvPr id="5" name="Picture 4"/>
          <p:cNvPicPr>
            <a:picLocks noChangeAspect="1"/>
          </p:cNvPicPr>
          <p:nvPr/>
        </p:nvPicPr>
        <p:blipFill>
          <a:blip r:embed="rId1"/>
          <a:stretch>
            <a:fillRect/>
          </a:stretch>
        </p:blipFill>
        <p:spPr>
          <a:xfrm>
            <a:off x="3611880" y="647065"/>
            <a:ext cx="6087745" cy="6205220"/>
          </a:xfrm>
          <a:prstGeom prst="rect">
            <a:avLst/>
          </a:prstGeom>
        </p:spPr>
      </p:pic>
      <p:sp>
        <p:nvSpPr>
          <p:cNvPr id="8" name="Rectangle 7"/>
          <p:cNvSpPr/>
          <p:nvPr/>
        </p:nvSpPr>
        <p:spPr>
          <a:xfrm>
            <a:off x="1156970" y="1337945"/>
            <a:ext cx="1800225" cy="665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US"/>
              <a:t>RecordBatch</a:t>
            </a:r>
            <a:endParaRPr lang="en-US" altLang="en-US"/>
          </a:p>
        </p:txBody>
      </p:sp>
      <p:sp>
        <p:nvSpPr>
          <p:cNvPr id="10" name="Rectangle 9"/>
          <p:cNvSpPr/>
          <p:nvPr/>
        </p:nvSpPr>
        <p:spPr>
          <a:xfrm>
            <a:off x="1156970" y="2153285"/>
            <a:ext cx="1800225" cy="665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US"/>
              <a:t>RecordBatch</a:t>
            </a:r>
            <a:endParaRPr lang="en-US" altLang="en-US"/>
          </a:p>
        </p:txBody>
      </p:sp>
      <p:sp>
        <p:nvSpPr>
          <p:cNvPr id="11" name="Rectangle 10"/>
          <p:cNvSpPr/>
          <p:nvPr/>
        </p:nvSpPr>
        <p:spPr>
          <a:xfrm>
            <a:off x="1156970" y="2950845"/>
            <a:ext cx="1800225" cy="665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US"/>
              <a:t>RecordBatch</a:t>
            </a:r>
            <a:endParaRPr lang="en-US" altLang="en-US"/>
          </a:p>
        </p:txBody>
      </p:sp>
      <p:sp>
        <p:nvSpPr>
          <p:cNvPr id="12" name="Rectangle 11"/>
          <p:cNvSpPr/>
          <p:nvPr/>
        </p:nvSpPr>
        <p:spPr>
          <a:xfrm>
            <a:off x="1156970" y="3744595"/>
            <a:ext cx="1800225" cy="665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US"/>
              <a:t>RecordBatch</a:t>
            </a:r>
            <a:endParaRPr lang="en-US" altLang="en-US"/>
          </a:p>
        </p:txBody>
      </p:sp>
      <p:sp>
        <p:nvSpPr>
          <p:cNvPr id="13" name="Rectangle 12"/>
          <p:cNvSpPr/>
          <p:nvPr/>
        </p:nvSpPr>
        <p:spPr>
          <a:xfrm>
            <a:off x="895985" y="1078230"/>
            <a:ext cx="2396490" cy="3503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 Box 13"/>
          <p:cNvSpPr txBox="1"/>
          <p:nvPr/>
        </p:nvSpPr>
        <p:spPr>
          <a:xfrm>
            <a:off x="1016635" y="679450"/>
            <a:ext cx="2155825" cy="398780"/>
          </a:xfrm>
          <a:prstGeom prst="rect">
            <a:avLst/>
          </a:prstGeom>
          <a:noFill/>
        </p:spPr>
        <p:txBody>
          <a:bodyPr wrap="none" rtlCol="0">
            <a:spAutoFit/>
          </a:bodyPr>
          <a:p>
            <a:r>
              <a:rPr lang="en-US" altLang="en-US"/>
              <a:t>xxxxxxxxxx.log</a:t>
            </a:r>
            <a:endParaRPr lang="en-US" altLang="en-US"/>
          </a:p>
        </p:txBody>
      </p:sp>
      <p:sp>
        <p:nvSpPr>
          <p:cNvPr id="16" name="Text Box 15"/>
          <p:cNvSpPr txBox="1"/>
          <p:nvPr/>
        </p:nvSpPr>
        <p:spPr>
          <a:xfrm>
            <a:off x="5438140" y="939165"/>
            <a:ext cx="3498215" cy="398780"/>
          </a:xfrm>
          <a:prstGeom prst="rect">
            <a:avLst/>
          </a:prstGeom>
          <a:noFill/>
        </p:spPr>
        <p:txBody>
          <a:bodyPr wrap="square" rtlCol="0" anchor="t">
            <a:spAutoFit/>
          </a:bodyPr>
          <a:p>
            <a:r>
              <a:rPr lang="en-US" altLang="en-US"/>
              <a:t>RecordBatch—V2消息格式</a:t>
            </a:r>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7224714" y="6852465"/>
            <a:ext cx="2352675" cy="401637"/>
          </a:xfrm>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4" name="标题 3"/>
          <p:cNvSpPr>
            <a:spLocks noGrp="1"/>
          </p:cNvSpPr>
          <p:nvPr>
            <p:ph type="ctrTitle"/>
          </p:nvPr>
        </p:nvSpPr>
        <p:spPr>
          <a:xfrm>
            <a:off x="359792" y="0"/>
            <a:ext cx="5670391" cy="835869"/>
          </a:xfrm>
        </p:spPr>
        <p:txBody>
          <a:bodyPr>
            <a:normAutofit/>
          </a:bodyPr>
          <a:lstStyle/>
          <a:p>
            <a:r>
              <a:rPr lang="en-US" altLang="en-US" dirty="0">
                <a:latin typeface="+mn-lt"/>
                <a:ea typeface="+mn-ea"/>
                <a:cs typeface="+mn-ea"/>
                <a:sym typeface="+mn-lt"/>
              </a:rPr>
              <a:t>5</a:t>
            </a:r>
            <a:r>
              <a:rPr lang="en-US" altLang="zh-CN" dirty="0">
                <a:latin typeface="+mn-lt"/>
                <a:ea typeface="+mn-ea"/>
                <a:cs typeface="+mn-ea"/>
                <a:sym typeface="+mn-lt"/>
              </a:rPr>
              <a:t>. </a:t>
            </a:r>
            <a:r>
              <a:rPr lang="en-US" altLang="en-US" dirty="0">
                <a:latin typeface="+mn-lt"/>
                <a:ea typeface="+mn-ea"/>
                <a:cs typeface="+mn-ea"/>
                <a:sym typeface="+mn-lt"/>
              </a:rPr>
              <a:t>Log Segment里内容查看</a:t>
            </a:r>
            <a:endParaRPr lang="en-US" altLang="en-US" dirty="0">
              <a:latin typeface="+mn-lt"/>
              <a:ea typeface="+mn-ea"/>
              <a:cs typeface="+mn-ea"/>
              <a:sym typeface="+mn-lt"/>
            </a:endParaRPr>
          </a:p>
        </p:txBody>
      </p:sp>
      <p:sp>
        <p:nvSpPr>
          <p:cNvPr id="89" name="page-code-symbol_45137"/>
          <p:cNvSpPr>
            <a:spLocks noChangeAspect="1"/>
          </p:cNvSpPr>
          <p:nvPr/>
        </p:nvSpPr>
        <p:spPr bwMode="auto">
          <a:xfrm>
            <a:off x="3489762" y="5068804"/>
            <a:ext cx="609685" cy="518731"/>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5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 name="T58" fmla="*/ 157 w 500"/>
              <a:gd name="T59" fmla="*/ 333 h 426"/>
              <a:gd name="T60" fmla="*/ 143 w 500"/>
              <a:gd name="T61" fmla="*/ 327 h 426"/>
              <a:gd name="T62" fmla="*/ 143 w 500"/>
              <a:gd name="T63" fmla="*/ 299 h 426"/>
              <a:gd name="T64" fmla="*/ 206 w 500"/>
              <a:gd name="T65" fmla="*/ 235 h 426"/>
              <a:gd name="T66" fmla="*/ 143 w 500"/>
              <a:gd name="T67" fmla="*/ 171 h 426"/>
              <a:gd name="T68" fmla="*/ 143 w 500"/>
              <a:gd name="T69" fmla="*/ 143 h 426"/>
              <a:gd name="T70" fmla="*/ 171 w 500"/>
              <a:gd name="T71" fmla="*/ 143 h 426"/>
              <a:gd name="T72" fmla="*/ 249 w 500"/>
              <a:gd name="T73" fmla="*/ 221 h 426"/>
              <a:gd name="T74" fmla="*/ 249 w 500"/>
              <a:gd name="T75" fmla="*/ 249 h 426"/>
              <a:gd name="T76" fmla="*/ 171 w 500"/>
              <a:gd name="T77" fmla="*/ 327 h 426"/>
              <a:gd name="T78" fmla="*/ 157 w 500"/>
              <a:gd name="T79" fmla="*/ 333 h 426"/>
              <a:gd name="T80" fmla="*/ 366 w 500"/>
              <a:gd name="T81" fmla="*/ 333 h 426"/>
              <a:gd name="T82" fmla="*/ 263 w 500"/>
              <a:gd name="T83" fmla="*/ 333 h 426"/>
              <a:gd name="T84" fmla="*/ 243 w 500"/>
              <a:gd name="T85" fmla="*/ 313 h 426"/>
              <a:gd name="T86" fmla="*/ 263 w 500"/>
              <a:gd name="T87" fmla="*/ 293 h 426"/>
              <a:gd name="T88" fmla="*/ 366 w 500"/>
              <a:gd name="T89" fmla="*/ 293 h 426"/>
              <a:gd name="T90" fmla="*/ 386 w 500"/>
              <a:gd name="T91" fmla="*/ 313 h 426"/>
              <a:gd name="T92" fmla="*/ 366 w 500"/>
              <a:gd name="T93" fmla="*/ 3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5" y="42"/>
                  <a:pt x="435" y="54"/>
                </a:cubicBezTo>
                <a:cubicBezTo>
                  <a:pt x="435"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moveTo>
                  <a:pt x="157" y="333"/>
                </a:moveTo>
                <a:cubicBezTo>
                  <a:pt x="152" y="333"/>
                  <a:pt x="146" y="331"/>
                  <a:pt x="143" y="327"/>
                </a:cubicBezTo>
                <a:cubicBezTo>
                  <a:pt x="135" y="319"/>
                  <a:pt x="135" y="307"/>
                  <a:pt x="143" y="299"/>
                </a:cubicBezTo>
                <a:lnTo>
                  <a:pt x="206" y="235"/>
                </a:lnTo>
                <a:lnTo>
                  <a:pt x="143" y="171"/>
                </a:lnTo>
                <a:cubicBezTo>
                  <a:pt x="135" y="163"/>
                  <a:pt x="135" y="151"/>
                  <a:pt x="143" y="143"/>
                </a:cubicBezTo>
                <a:cubicBezTo>
                  <a:pt x="150" y="135"/>
                  <a:pt x="163" y="135"/>
                  <a:pt x="171" y="143"/>
                </a:cubicBezTo>
                <a:lnTo>
                  <a:pt x="249" y="221"/>
                </a:lnTo>
                <a:cubicBezTo>
                  <a:pt x="257" y="229"/>
                  <a:pt x="257" y="241"/>
                  <a:pt x="249" y="249"/>
                </a:cubicBezTo>
                <a:lnTo>
                  <a:pt x="171" y="327"/>
                </a:lnTo>
                <a:cubicBezTo>
                  <a:pt x="167" y="331"/>
                  <a:pt x="162" y="333"/>
                  <a:pt x="157" y="333"/>
                </a:cubicBezTo>
                <a:close/>
                <a:moveTo>
                  <a:pt x="366" y="333"/>
                </a:moveTo>
                <a:lnTo>
                  <a:pt x="263" y="333"/>
                </a:lnTo>
                <a:cubicBezTo>
                  <a:pt x="252" y="333"/>
                  <a:pt x="243" y="324"/>
                  <a:pt x="243" y="313"/>
                </a:cubicBezTo>
                <a:cubicBezTo>
                  <a:pt x="243" y="302"/>
                  <a:pt x="252" y="293"/>
                  <a:pt x="263" y="293"/>
                </a:cubicBezTo>
                <a:lnTo>
                  <a:pt x="366" y="293"/>
                </a:lnTo>
                <a:cubicBezTo>
                  <a:pt x="377" y="293"/>
                  <a:pt x="386" y="302"/>
                  <a:pt x="386" y="313"/>
                </a:cubicBezTo>
                <a:cubicBezTo>
                  <a:pt x="386" y="324"/>
                  <a:pt x="377" y="333"/>
                  <a:pt x="366" y="333"/>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0" name="programmer_199475"/>
          <p:cNvSpPr>
            <a:spLocks noChangeAspect="1"/>
          </p:cNvSpPr>
          <p:nvPr/>
        </p:nvSpPr>
        <p:spPr bwMode="auto">
          <a:xfrm>
            <a:off x="1134393" y="5023327"/>
            <a:ext cx="366108" cy="609685"/>
          </a:xfrm>
          <a:custGeom>
            <a:avLst/>
            <a:gdLst>
              <a:gd name="connsiteX0" fmla="*/ 188198 w 364329"/>
              <a:gd name="connsiteY0" fmla="*/ 458252 h 606722"/>
              <a:gd name="connsiteX1" fmla="*/ 245427 w 364329"/>
              <a:gd name="connsiteY1" fmla="*/ 458252 h 606722"/>
              <a:gd name="connsiteX2" fmla="*/ 245427 w 364329"/>
              <a:gd name="connsiteY2" fmla="*/ 552503 h 606722"/>
              <a:gd name="connsiteX3" fmla="*/ 216768 w 364329"/>
              <a:gd name="connsiteY3" fmla="*/ 581107 h 606722"/>
              <a:gd name="connsiteX4" fmla="*/ 188198 w 364329"/>
              <a:gd name="connsiteY4" fmla="*/ 552503 h 606722"/>
              <a:gd name="connsiteX5" fmla="*/ 118550 w 364329"/>
              <a:gd name="connsiteY5" fmla="*/ 458252 h 606722"/>
              <a:gd name="connsiteX6" fmla="*/ 175779 w 364329"/>
              <a:gd name="connsiteY6" fmla="*/ 458252 h 606722"/>
              <a:gd name="connsiteX7" fmla="*/ 175779 w 364329"/>
              <a:gd name="connsiteY7" fmla="*/ 552557 h 606722"/>
              <a:gd name="connsiteX8" fmla="*/ 147209 w 364329"/>
              <a:gd name="connsiteY8" fmla="*/ 581177 h 606722"/>
              <a:gd name="connsiteX9" fmla="*/ 118550 w 364329"/>
              <a:gd name="connsiteY9" fmla="*/ 552557 h 606722"/>
              <a:gd name="connsiteX10" fmla="*/ 182120 w 364329"/>
              <a:gd name="connsiteY10" fmla="*/ 213927 h 606722"/>
              <a:gd name="connsiteX11" fmla="*/ 154170 w 364329"/>
              <a:gd name="connsiteY11" fmla="*/ 241921 h 606722"/>
              <a:gd name="connsiteX12" fmla="*/ 182120 w 364329"/>
              <a:gd name="connsiteY12" fmla="*/ 269825 h 606722"/>
              <a:gd name="connsiteX13" fmla="*/ 210159 w 364329"/>
              <a:gd name="connsiteY13" fmla="*/ 241921 h 606722"/>
              <a:gd name="connsiteX14" fmla="*/ 182120 w 364329"/>
              <a:gd name="connsiteY14" fmla="*/ 213927 h 606722"/>
              <a:gd name="connsiteX15" fmla="*/ 49843 w 364329"/>
              <a:gd name="connsiteY15" fmla="*/ 182341 h 606722"/>
              <a:gd name="connsiteX16" fmla="*/ 51089 w 364329"/>
              <a:gd name="connsiteY16" fmla="*/ 313381 h 606722"/>
              <a:gd name="connsiteX17" fmla="*/ 15507 w 364329"/>
              <a:gd name="connsiteY17" fmla="*/ 266442 h 606722"/>
              <a:gd name="connsiteX18" fmla="*/ 14262 w 364329"/>
              <a:gd name="connsiteY18" fmla="*/ 239505 h 606722"/>
              <a:gd name="connsiteX19" fmla="*/ 79310 w 364329"/>
              <a:gd name="connsiteY19" fmla="*/ 163006 h 606722"/>
              <a:gd name="connsiteX20" fmla="*/ 285019 w 364329"/>
              <a:gd name="connsiteY20" fmla="*/ 163006 h 606722"/>
              <a:gd name="connsiteX21" fmla="*/ 294632 w 364329"/>
              <a:gd name="connsiteY21" fmla="*/ 172693 h 606722"/>
              <a:gd name="connsiteX22" fmla="*/ 294632 w 364329"/>
              <a:gd name="connsiteY22" fmla="*/ 304928 h 606722"/>
              <a:gd name="connsiteX23" fmla="*/ 285019 w 364329"/>
              <a:gd name="connsiteY23" fmla="*/ 314526 h 606722"/>
              <a:gd name="connsiteX24" fmla="*/ 208023 w 364329"/>
              <a:gd name="connsiteY24" fmla="*/ 314526 h 606722"/>
              <a:gd name="connsiteX25" fmla="*/ 208023 w 364329"/>
              <a:gd name="connsiteY25" fmla="*/ 341186 h 606722"/>
              <a:gd name="connsiteX26" fmla="*/ 241314 w 364329"/>
              <a:gd name="connsiteY26" fmla="*/ 341186 h 606722"/>
              <a:gd name="connsiteX27" fmla="*/ 258493 w 364329"/>
              <a:gd name="connsiteY27" fmla="*/ 358426 h 606722"/>
              <a:gd name="connsiteX28" fmla="*/ 252974 w 364329"/>
              <a:gd name="connsiteY28" fmla="*/ 371045 h 606722"/>
              <a:gd name="connsiteX29" fmla="*/ 276118 w 364329"/>
              <a:gd name="connsiteY29" fmla="*/ 371045 h 606722"/>
              <a:gd name="connsiteX30" fmla="*/ 276296 w 364329"/>
              <a:gd name="connsiteY30" fmla="*/ 370423 h 606722"/>
              <a:gd name="connsiteX31" fmla="*/ 278343 w 364329"/>
              <a:gd name="connsiteY31" fmla="*/ 358426 h 606722"/>
              <a:gd name="connsiteX32" fmla="*/ 269353 w 364329"/>
              <a:gd name="connsiteY32" fmla="*/ 334343 h 606722"/>
              <a:gd name="connsiteX33" fmla="*/ 285019 w 364329"/>
              <a:gd name="connsiteY33" fmla="*/ 334343 h 606722"/>
              <a:gd name="connsiteX34" fmla="*/ 294632 w 364329"/>
              <a:gd name="connsiteY34" fmla="*/ 332743 h 606722"/>
              <a:gd name="connsiteX35" fmla="*/ 294632 w 364329"/>
              <a:gd name="connsiteY35" fmla="*/ 370423 h 606722"/>
              <a:gd name="connsiteX36" fmla="*/ 336201 w 364329"/>
              <a:gd name="connsiteY36" fmla="*/ 371045 h 606722"/>
              <a:gd name="connsiteX37" fmla="*/ 337180 w 364329"/>
              <a:gd name="connsiteY37" fmla="*/ 371045 h 606722"/>
              <a:gd name="connsiteX38" fmla="*/ 337180 w 364329"/>
              <a:gd name="connsiteY38" fmla="*/ 371223 h 606722"/>
              <a:gd name="connsiteX39" fmla="*/ 364329 w 364329"/>
              <a:gd name="connsiteY39" fmla="*/ 404726 h 606722"/>
              <a:gd name="connsiteX40" fmla="*/ 364329 w 364329"/>
              <a:gd name="connsiteY40" fmla="*/ 589482 h 606722"/>
              <a:gd name="connsiteX41" fmla="*/ 347061 w 364329"/>
              <a:gd name="connsiteY41" fmla="*/ 606722 h 606722"/>
              <a:gd name="connsiteX42" fmla="*/ 329881 w 364329"/>
              <a:gd name="connsiteY42" fmla="*/ 589482 h 606722"/>
              <a:gd name="connsiteX43" fmla="*/ 329881 w 364329"/>
              <a:gd name="connsiteY43" fmla="*/ 437874 h 606722"/>
              <a:gd name="connsiteX44" fmla="*/ 34448 w 364329"/>
              <a:gd name="connsiteY44" fmla="*/ 437874 h 606722"/>
              <a:gd name="connsiteX45" fmla="*/ 34448 w 364329"/>
              <a:gd name="connsiteY45" fmla="*/ 589482 h 606722"/>
              <a:gd name="connsiteX46" fmla="*/ 17268 w 364329"/>
              <a:gd name="connsiteY46" fmla="*/ 606722 h 606722"/>
              <a:gd name="connsiteX47" fmla="*/ 0 w 364329"/>
              <a:gd name="connsiteY47" fmla="*/ 589482 h 606722"/>
              <a:gd name="connsiteX48" fmla="*/ 0 w 364329"/>
              <a:gd name="connsiteY48" fmla="*/ 404726 h 606722"/>
              <a:gd name="connsiteX49" fmla="*/ 27594 w 364329"/>
              <a:gd name="connsiteY49" fmla="*/ 371134 h 606722"/>
              <a:gd name="connsiteX50" fmla="*/ 27594 w 364329"/>
              <a:gd name="connsiteY50" fmla="*/ 371045 h 606722"/>
              <a:gd name="connsiteX51" fmla="*/ 28128 w 364329"/>
              <a:gd name="connsiteY51" fmla="*/ 371045 h 606722"/>
              <a:gd name="connsiteX52" fmla="*/ 68807 w 364329"/>
              <a:gd name="connsiteY52" fmla="*/ 370423 h 606722"/>
              <a:gd name="connsiteX53" fmla="*/ 68807 w 364329"/>
              <a:gd name="connsiteY53" fmla="*/ 332388 h 606722"/>
              <a:gd name="connsiteX54" fmla="*/ 79310 w 364329"/>
              <a:gd name="connsiteY54" fmla="*/ 334343 h 606722"/>
              <a:gd name="connsiteX55" fmla="*/ 94887 w 364329"/>
              <a:gd name="connsiteY55" fmla="*/ 334343 h 606722"/>
              <a:gd name="connsiteX56" fmla="*/ 85986 w 364329"/>
              <a:gd name="connsiteY56" fmla="*/ 358426 h 606722"/>
              <a:gd name="connsiteX57" fmla="*/ 88033 w 364329"/>
              <a:gd name="connsiteY57" fmla="*/ 370423 h 606722"/>
              <a:gd name="connsiteX58" fmla="*/ 88211 w 364329"/>
              <a:gd name="connsiteY58" fmla="*/ 371045 h 606722"/>
              <a:gd name="connsiteX59" fmla="*/ 111355 w 364329"/>
              <a:gd name="connsiteY59" fmla="*/ 371045 h 606722"/>
              <a:gd name="connsiteX60" fmla="*/ 105836 w 364329"/>
              <a:gd name="connsiteY60" fmla="*/ 358426 h 606722"/>
              <a:gd name="connsiteX61" fmla="*/ 123015 w 364329"/>
              <a:gd name="connsiteY61" fmla="*/ 341186 h 606722"/>
              <a:gd name="connsiteX62" fmla="*/ 156307 w 364329"/>
              <a:gd name="connsiteY62" fmla="*/ 341186 h 606722"/>
              <a:gd name="connsiteX63" fmla="*/ 156307 w 364329"/>
              <a:gd name="connsiteY63" fmla="*/ 314526 h 606722"/>
              <a:gd name="connsiteX64" fmla="*/ 79310 w 364329"/>
              <a:gd name="connsiteY64" fmla="*/ 314526 h 606722"/>
              <a:gd name="connsiteX65" fmla="*/ 69608 w 364329"/>
              <a:gd name="connsiteY65" fmla="*/ 304928 h 606722"/>
              <a:gd name="connsiteX66" fmla="*/ 69608 w 364329"/>
              <a:gd name="connsiteY66" fmla="*/ 172693 h 606722"/>
              <a:gd name="connsiteX67" fmla="*/ 79310 w 364329"/>
              <a:gd name="connsiteY67" fmla="*/ 163006 h 606722"/>
              <a:gd name="connsiteX68" fmla="*/ 272801 w 364329"/>
              <a:gd name="connsiteY68" fmla="*/ 41302 h 606722"/>
              <a:gd name="connsiteX69" fmla="*/ 303681 w 364329"/>
              <a:gd name="connsiteY69" fmla="*/ 54725 h 606722"/>
              <a:gd name="connsiteX70" fmla="*/ 353428 w 364329"/>
              <a:gd name="connsiteY70" fmla="*/ 181136 h 606722"/>
              <a:gd name="connsiteX71" fmla="*/ 345596 w 364329"/>
              <a:gd name="connsiteY71" fmla="*/ 208872 h 606722"/>
              <a:gd name="connsiteX72" fmla="*/ 331269 w 364329"/>
              <a:gd name="connsiteY72" fmla="*/ 213672 h 606722"/>
              <a:gd name="connsiteX73" fmla="*/ 314449 w 364329"/>
              <a:gd name="connsiteY73" fmla="*/ 207005 h 606722"/>
              <a:gd name="connsiteX74" fmla="*/ 314449 w 364329"/>
              <a:gd name="connsiteY74" fmla="*/ 172691 h 606722"/>
              <a:gd name="connsiteX75" fmla="*/ 284993 w 364329"/>
              <a:gd name="connsiteY75" fmla="*/ 143177 h 606722"/>
              <a:gd name="connsiteX76" fmla="*/ 158714 w 364329"/>
              <a:gd name="connsiteY76" fmla="*/ 143177 h 606722"/>
              <a:gd name="connsiteX77" fmla="*/ 67319 w 364329"/>
              <a:gd name="connsiteY77" fmla="*/ 145755 h 606722"/>
              <a:gd name="connsiteX78" fmla="*/ 117866 w 364329"/>
              <a:gd name="connsiteY78" fmla="*/ 114464 h 606722"/>
              <a:gd name="connsiteX79" fmla="*/ 246104 w 364329"/>
              <a:gd name="connsiteY79" fmla="*/ 114464 h 606722"/>
              <a:gd name="connsiteX80" fmla="*/ 280810 w 364329"/>
              <a:gd name="connsiteY80" fmla="*/ 126731 h 606722"/>
              <a:gd name="connsiteX81" fmla="*/ 259363 w 364329"/>
              <a:gd name="connsiteY81" fmla="*/ 72149 h 606722"/>
              <a:gd name="connsiteX82" fmla="*/ 272801 w 364329"/>
              <a:gd name="connsiteY82" fmla="*/ 41302 h 606722"/>
              <a:gd name="connsiteX83" fmla="*/ 181989 w 364329"/>
              <a:gd name="connsiteY83" fmla="*/ 0 h 606722"/>
              <a:gd name="connsiteX84" fmla="*/ 231456 w 364329"/>
              <a:gd name="connsiteY84" fmla="*/ 49361 h 606722"/>
              <a:gd name="connsiteX85" fmla="*/ 181989 w 364329"/>
              <a:gd name="connsiteY85" fmla="*/ 98722 h 606722"/>
              <a:gd name="connsiteX86" fmla="*/ 132522 w 364329"/>
              <a:gd name="connsiteY86" fmla="*/ 49361 h 606722"/>
              <a:gd name="connsiteX87" fmla="*/ 181989 w 364329"/>
              <a:gd name="connsiteY8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64329" h="606722">
                <a:moveTo>
                  <a:pt x="188198" y="458252"/>
                </a:moveTo>
                <a:lnTo>
                  <a:pt x="245427" y="458252"/>
                </a:lnTo>
                <a:lnTo>
                  <a:pt x="245427" y="552503"/>
                </a:lnTo>
                <a:cubicBezTo>
                  <a:pt x="245427" y="568315"/>
                  <a:pt x="232611" y="581107"/>
                  <a:pt x="216768" y="581107"/>
                </a:cubicBezTo>
                <a:cubicBezTo>
                  <a:pt x="201015" y="581107"/>
                  <a:pt x="188198" y="568315"/>
                  <a:pt x="188198" y="552503"/>
                </a:cubicBezTo>
                <a:close/>
                <a:moveTo>
                  <a:pt x="118550" y="458252"/>
                </a:moveTo>
                <a:lnTo>
                  <a:pt x="175779" y="458252"/>
                </a:lnTo>
                <a:lnTo>
                  <a:pt x="175779" y="552557"/>
                </a:lnTo>
                <a:cubicBezTo>
                  <a:pt x="175779" y="568378"/>
                  <a:pt x="162963" y="581177"/>
                  <a:pt x="147209" y="581177"/>
                </a:cubicBezTo>
                <a:cubicBezTo>
                  <a:pt x="131366" y="581177"/>
                  <a:pt x="118550" y="568378"/>
                  <a:pt x="118550" y="552557"/>
                </a:cubicBezTo>
                <a:close/>
                <a:moveTo>
                  <a:pt x="182120" y="213927"/>
                </a:moveTo>
                <a:cubicBezTo>
                  <a:pt x="166721" y="213927"/>
                  <a:pt x="154170" y="226458"/>
                  <a:pt x="154170" y="241921"/>
                </a:cubicBezTo>
                <a:cubicBezTo>
                  <a:pt x="154170" y="257384"/>
                  <a:pt x="166721" y="269825"/>
                  <a:pt x="182120" y="269825"/>
                </a:cubicBezTo>
                <a:cubicBezTo>
                  <a:pt x="197608" y="269825"/>
                  <a:pt x="210159" y="257384"/>
                  <a:pt x="210159" y="241921"/>
                </a:cubicBezTo>
                <a:cubicBezTo>
                  <a:pt x="210159" y="226458"/>
                  <a:pt x="197608" y="213927"/>
                  <a:pt x="182120" y="213927"/>
                </a:cubicBezTo>
                <a:close/>
                <a:moveTo>
                  <a:pt x="49843" y="182341"/>
                </a:moveTo>
                <a:cubicBezTo>
                  <a:pt x="49754" y="284222"/>
                  <a:pt x="51089" y="313381"/>
                  <a:pt x="51089" y="313381"/>
                </a:cubicBezTo>
                <a:cubicBezTo>
                  <a:pt x="50377" y="312492"/>
                  <a:pt x="46463" y="307336"/>
                  <a:pt x="15507" y="266442"/>
                </a:cubicBezTo>
                <a:cubicBezTo>
                  <a:pt x="9548" y="258529"/>
                  <a:pt x="9103" y="247861"/>
                  <a:pt x="14262" y="239505"/>
                </a:cubicBezTo>
                <a:close/>
                <a:moveTo>
                  <a:pt x="79310" y="163006"/>
                </a:moveTo>
                <a:lnTo>
                  <a:pt x="285019" y="163006"/>
                </a:lnTo>
                <a:cubicBezTo>
                  <a:pt x="290360" y="163006"/>
                  <a:pt x="294632" y="167361"/>
                  <a:pt x="294632" y="172693"/>
                </a:cubicBezTo>
                <a:lnTo>
                  <a:pt x="294632" y="304928"/>
                </a:lnTo>
                <a:cubicBezTo>
                  <a:pt x="294632" y="310260"/>
                  <a:pt x="290360" y="314526"/>
                  <a:pt x="285019" y="314526"/>
                </a:cubicBezTo>
                <a:lnTo>
                  <a:pt x="208023" y="314526"/>
                </a:lnTo>
                <a:lnTo>
                  <a:pt x="208023" y="341186"/>
                </a:lnTo>
                <a:lnTo>
                  <a:pt x="241314" y="341186"/>
                </a:lnTo>
                <a:cubicBezTo>
                  <a:pt x="250749" y="341186"/>
                  <a:pt x="258493" y="348917"/>
                  <a:pt x="258493" y="358426"/>
                </a:cubicBezTo>
                <a:cubicBezTo>
                  <a:pt x="258493" y="363403"/>
                  <a:pt x="256357" y="367846"/>
                  <a:pt x="252974" y="371045"/>
                </a:cubicBezTo>
                <a:lnTo>
                  <a:pt x="276118" y="371045"/>
                </a:lnTo>
                <a:cubicBezTo>
                  <a:pt x="276118" y="370868"/>
                  <a:pt x="276207" y="370690"/>
                  <a:pt x="276296" y="370423"/>
                </a:cubicBezTo>
                <a:cubicBezTo>
                  <a:pt x="277631" y="366691"/>
                  <a:pt x="278343" y="362603"/>
                  <a:pt x="278343" y="358426"/>
                </a:cubicBezTo>
                <a:cubicBezTo>
                  <a:pt x="278343" y="349184"/>
                  <a:pt x="274960" y="340830"/>
                  <a:pt x="269353" y="334343"/>
                </a:cubicBezTo>
                <a:lnTo>
                  <a:pt x="285019" y="334343"/>
                </a:lnTo>
                <a:cubicBezTo>
                  <a:pt x="288312" y="334343"/>
                  <a:pt x="291606" y="333810"/>
                  <a:pt x="294632" y="332743"/>
                </a:cubicBezTo>
                <a:lnTo>
                  <a:pt x="294632" y="370423"/>
                </a:lnTo>
                <a:cubicBezTo>
                  <a:pt x="294632" y="370423"/>
                  <a:pt x="334154" y="370690"/>
                  <a:pt x="336201" y="371045"/>
                </a:cubicBezTo>
                <a:lnTo>
                  <a:pt x="337180" y="371045"/>
                </a:lnTo>
                <a:lnTo>
                  <a:pt x="337180" y="371223"/>
                </a:lnTo>
                <a:cubicBezTo>
                  <a:pt x="352669" y="374511"/>
                  <a:pt x="364329" y="388286"/>
                  <a:pt x="364329" y="404726"/>
                </a:cubicBezTo>
                <a:lnTo>
                  <a:pt x="364329" y="589482"/>
                </a:lnTo>
                <a:cubicBezTo>
                  <a:pt x="364329" y="598991"/>
                  <a:pt x="356585" y="606722"/>
                  <a:pt x="347061" y="606722"/>
                </a:cubicBezTo>
                <a:cubicBezTo>
                  <a:pt x="337536" y="606722"/>
                  <a:pt x="329881" y="598991"/>
                  <a:pt x="329881" y="589482"/>
                </a:cubicBezTo>
                <a:lnTo>
                  <a:pt x="329881" y="437874"/>
                </a:lnTo>
                <a:lnTo>
                  <a:pt x="34448" y="437874"/>
                </a:lnTo>
                <a:lnTo>
                  <a:pt x="34448" y="589482"/>
                </a:lnTo>
                <a:cubicBezTo>
                  <a:pt x="34448" y="598991"/>
                  <a:pt x="26704" y="606722"/>
                  <a:pt x="17268" y="606722"/>
                </a:cubicBezTo>
                <a:cubicBezTo>
                  <a:pt x="7744" y="606722"/>
                  <a:pt x="0" y="598991"/>
                  <a:pt x="0" y="589482"/>
                </a:cubicBezTo>
                <a:lnTo>
                  <a:pt x="0" y="404726"/>
                </a:lnTo>
                <a:cubicBezTo>
                  <a:pt x="0" y="388108"/>
                  <a:pt x="11838" y="374245"/>
                  <a:pt x="27594" y="371134"/>
                </a:cubicBezTo>
                <a:lnTo>
                  <a:pt x="27594" y="371045"/>
                </a:lnTo>
                <a:lnTo>
                  <a:pt x="28128" y="371045"/>
                </a:lnTo>
                <a:cubicBezTo>
                  <a:pt x="30086" y="370690"/>
                  <a:pt x="68807" y="370423"/>
                  <a:pt x="68807" y="370423"/>
                </a:cubicBezTo>
                <a:lnTo>
                  <a:pt x="68807" y="332388"/>
                </a:lnTo>
                <a:cubicBezTo>
                  <a:pt x="72100" y="333632"/>
                  <a:pt x="75661" y="334343"/>
                  <a:pt x="79310" y="334343"/>
                </a:cubicBezTo>
                <a:lnTo>
                  <a:pt x="94887" y="334343"/>
                </a:lnTo>
                <a:cubicBezTo>
                  <a:pt x="89369" y="340830"/>
                  <a:pt x="85986" y="349184"/>
                  <a:pt x="85986" y="358426"/>
                </a:cubicBezTo>
                <a:cubicBezTo>
                  <a:pt x="85986" y="362603"/>
                  <a:pt x="86698" y="366691"/>
                  <a:pt x="88033" y="370423"/>
                </a:cubicBezTo>
                <a:cubicBezTo>
                  <a:pt x="88122" y="370690"/>
                  <a:pt x="88122" y="370868"/>
                  <a:pt x="88211" y="371045"/>
                </a:cubicBezTo>
                <a:lnTo>
                  <a:pt x="111355" y="371045"/>
                </a:lnTo>
                <a:cubicBezTo>
                  <a:pt x="107972" y="367846"/>
                  <a:pt x="105836" y="363403"/>
                  <a:pt x="105836" y="358426"/>
                </a:cubicBezTo>
                <a:cubicBezTo>
                  <a:pt x="105836" y="348917"/>
                  <a:pt x="113491" y="341186"/>
                  <a:pt x="123015" y="341186"/>
                </a:cubicBezTo>
                <a:lnTo>
                  <a:pt x="156307" y="341186"/>
                </a:lnTo>
                <a:lnTo>
                  <a:pt x="156307" y="314526"/>
                </a:lnTo>
                <a:lnTo>
                  <a:pt x="79310" y="314526"/>
                </a:lnTo>
                <a:cubicBezTo>
                  <a:pt x="73969" y="314526"/>
                  <a:pt x="69608" y="310260"/>
                  <a:pt x="69608" y="304928"/>
                </a:cubicBezTo>
                <a:lnTo>
                  <a:pt x="69608" y="172693"/>
                </a:lnTo>
                <a:cubicBezTo>
                  <a:pt x="69608" y="167361"/>
                  <a:pt x="73969" y="163006"/>
                  <a:pt x="79310" y="163006"/>
                </a:cubicBezTo>
                <a:close/>
                <a:moveTo>
                  <a:pt x="272801" y="41302"/>
                </a:moveTo>
                <a:cubicBezTo>
                  <a:pt x="285082" y="36412"/>
                  <a:pt x="298876" y="42457"/>
                  <a:pt x="303681" y="54725"/>
                </a:cubicBezTo>
                <a:lnTo>
                  <a:pt x="353428" y="181136"/>
                </a:lnTo>
                <a:cubicBezTo>
                  <a:pt x="357343" y="191092"/>
                  <a:pt x="354140" y="202471"/>
                  <a:pt x="345596" y="208872"/>
                </a:cubicBezTo>
                <a:cubicBezTo>
                  <a:pt x="341325" y="212072"/>
                  <a:pt x="336252" y="213672"/>
                  <a:pt x="331269" y="213672"/>
                </a:cubicBezTo>
                <a:cubicBezTo>
                  <a:pt x="322369" y="213672"/>
                  <a:pt x="317208" y="209139"/>
                  <a:pt x="314449" y="207005"/>
                </a:cubicBezTo>
                <a:lnTo>
                  <a:pt x="314449" y="172691"/>
                </a:lnTo>
                <a:cubicBezTo>
                  <a:pt x="314449" y="156423"/>
                  <a:pt x="301189" y="143177"/>
                  <a:pt x="284993" y="143177"/>
                </a:cubicBezTo>
                <a:lnTo>
                  <a:pt x="158714" y="143177"/>
                </a:lnTo>
                <a:cubicBezTo>
                  <a:pt x="72391" y="143177"/>
                  <a:pt x="75061" y="142288"/>
                  <a:pt x="67319" y="145755"/>
                </a:cubicBezTo>
                <a:cubicBezTo>
                  <a:pt x="76574" y="127265"/>
                  <a:pt x="95796" y="114464"/>
                  <a:pt x="117866" y="114464"/>
                </a:cubicBezTo>
                <a:lnTo>
                  <a:pt x="246104" y="114464"/>
                </a:lnTo>
                <a:cubicBezTo>
                  <a:pt x="253846" y="114464"/>
                  <a:pt x="263368" y="116864"/>
                  <a:pt x="280810" y="126731"/>
                </a:cubicBezTo>
                <a:lnTo>
                  <a:pt x="259363" y="72149"/>
                </a:lnTo>
                <a:cubicBezTo>
                  <a:pt x="254469" y="59881"/>
                  <a:pt x="260520" y="46102"/>
                  <a:pt x="272801" y="41302"/>
                </a:cubicBezTo>
                <a:close/>
                <a:moveTo>
                  <a:pt x="181989" y="0"/>
                </a:moveTo>
                <a:cubicBezTo>
                  <a:pt x="209309" y="0"/>
                  <a:pt x="231456" y="22100"/>
                  <a:pt x="231456" y="49361"/>
                </a:cubicBezTo>
                <a:cubicBezTo>
                  <a:pt x="231456" y="76622"/>
                  <a:pt x="209309" y="98722"/>
                  <a:pt x="181989" y="98722"/>
                </a:cubicBezTo>
                <a:cubicBezTo>
                  <a:pt x="154669" y="98722"/>
                  <a:pt x="132522" y="76622"/>
                  <a:pt x="132522" y="49361"/>
                </a:cubicBezTo>
                <a:cubicBezTo>
                  <a:pt x="132522" y="22100"/>
                  <a:pt x="154669" y="0"/>
                  <a:pt x="181989"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3" name="Text Box 2"/>
          <p:cNvSpPr txBox="1"/>
          <p:nvPr/>
        </p:nvSpPr>
        <p:spPr>
          <a:xfrm>
            <a:off x="106045" y="562610"/>
            <a:ext cx="10132695" cy="1322070"/>
          </a:xfrm>
          <a:prstGeom prst="rect">
            <a:avLst/>
          </a:prstGeom>
          <a:noFill/>
        </p:spPr>
        <p:txBody>
          <a:bodyPr wrap="square" rtlCol="0" anchor="t">
            <a:spAutoFit/>
          </a:bodyPr>
          <a:p>
            <a:r>
              <a:rPr lang="en-US" altLang="en-US"/>
              <a:t>在2.0之后有kafka-dump-log.sh脚本，在1.1.1用如下方法查看：</a:t>
            </a:r>
            <a:endParaRPr lang="en-US"/>
          </a:p>
          <a:p>
            <a:r>
              <a:rPr lang="en-US"/>
              <a:t>~/bigdata/kafka_2.11-1.1.1/bin/kafka-run-class.sh kafka.tools.DumpLogSegments --files 00000000000000000000.log --print-data-log &gt; /tmp/tina.log</a:t>
            </a:r>
            <a:endParaRPr lang="en-US"/>
          </a:p>
        </p:txBody>
      </p:sp>
      <p:pic>
        <p:nvPicPr>
          <p:cNvPr id="6" name="Picture 5"/>
          <p:cNvPicPr>
            <a:picLocks noChangeAspect="1"/>
          </p:cNvPicPr>
          <p:nvPr/>
        </p:nvPicPr>
        <p:blipFill>
          <a:blip r:embed="rId1"/>
          <a:stretch>
            <a:fillRect/>
          </a:stretch>
        </p:blipFill>
        <p:spPr>
          <a:xfrm>
            <a:off x="128270" y="1979930"/>
            <a:ext cx="9824720" cy="52743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775804" y="431668"/>
            <a:ext cx="8568531" cy="1620771"/>
          </a:xfrm>
        </p:spPr>
        <p:txBody>
          <a:bodyPr>
            <a:normAutofit/>
          </a:bodyPr>
          <a:lstStyle/>
          <a:p>
            <a:r>
              <a:rPr lang="zh-CN" altLang="en-US" sz="3600" dirty="0">
                <a:latin typeface="+mn-lt"/>
                <a:ea typeface="+mn-ea"/>
                <a:cs typeface="+mn-ea"/>
                <a:sym typeface="+mn-lt"/>
              </a:rPr>
              <a:t>主要内容</a:t>
            </a:r>
            <a:endParaRPr lang="zh-CN" altLang="en-US" sz="3600" dirty="0">
              <a:latin typeface="+mn-lt"/>
              <a:ea typeface="+mn-ea"/>
              <a:cs typeface="+mn-ea"/>
              <a:sym typeface="+mn-lt"/>
            </a:endParaRPr>
          </a:p>
        </p:txBody>
      </p:sp>
      <p:sp>
        <p:nvSpPr>
          <p:cNvPr id="5" name="副标题 4"/>
          <p:cNvSpPr>
            <a:spLocks noGrp="1"/>
          </p:cNvSpPr>
          <p:nvPr>
            <p:ph type="subTitle" idx="1"/>
          </p:nvPr>
        </p:nvSpPr>
        <p:spPr>
          <a:xfrm>
            <a:off x="1007862" y="1404367"/>
            <a:ext cx="8104413" cy="3897492"/>
          </a:xfrm>
        </p:spPr>
        <p:txBody>
          <a:bodyPr>
            <a:normAutofit/>
          </a:bodyPr>
          <a:lstStyle/>
          <a:p>
            <a:pPr marL="457200" indent="-457200">
              <a:buFont typeface="Arial" panose="02080604020202020204" pitchFamily="34" charset="0"/>
              <a:buChar char="•"/>
            </a:pPr>
            <a:r>
              <a:rPr lang="en-US" altLang="en-US" sz="2800" dirty="0">
                <a:latin typeface="+mn-lt"/>
                <a:ea typeface="+mn-ea"/>
                <a:cs typeface="+mn-ea"/>
                <a:sym typeface="+mn-lt"/>
              </a:rPr>
              <a:t>C3 Logs and Real-Time Streaming Processing</a:t>
            </a:r>
            <a:endParaRPr lang="en-US" altLang="zh-CN" sz="2800" dirty="0">
              <a:latin typeface="+mn-lt"/>
              <a:ea typeface="+mn-ea"/>
              <a:cs typeface="+mn-ea"/>
              <a:sym typeface="+mn-lt"/>
            </a:endParaRPr>
          </a:p>
          <a:p>
            <a:pPr marL="457200" indent="-457200">
              <a:buFont typeface="Arial" panose="02080604020202020204" pitchFamily="34" charset="0"/>
              <a:buChar char="•"/>
            </a:pPr>
            <a:r>
              <a:rPr lang="en-US" altLang="en-US" sz="2800" dirty="0">
                <a:latin typeface="+mn-lt"/>
                <a:ea typeface="+mn-ea"/>
                <a:cs typeface="+mn-ea"/>
                <a:sym typeface="+mn-lt"/>
              </a:rPr>
              <a:t>Kafka 日志存储设计</a:t>
            </a:r>
            <a:endParaRPr lang="zh-CN" altLang="en-US" sz="2800" dirty="0">
              <a:latin typeface="+mn-lt"/>
              <a:ea typeface="+mn-ea"/>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7224714" y="6852465"/>
            <a:ext cx="2352675" cy="401637"/>
          </a:xfrm>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4" name="标题 3"/>
          <p:cNvSpPr>
            <a:spLocks noGrp="1"/>
          </p:cNvSpPr>
          <p:nvPr>
            <p:ph type="ctrTitle"/>
          </p:nvPr>
        </p:nvSpPr>
        <p:spPr>
          <a:xfrm>
            <a:off x="359792" y="0"/>
            <a:ext cx="5670391" cy="835869"/>
          </a:xfrm>
        </p:spPr>
        <p:txBody>
          <a:bodyPr>
            <a:normAutofit/>
          </a:bodyPr>
          <a:lstStyle/>
          <a:p>
            <a:r>
              <a:rPr lang="en-US" altLang="en-US" dirty="0">
                <a:latin typeface="+mn-lt"/>
                <a:ea typeface="+mn-ea"/>
                <a:cs typeface="+mn-ea"/>
                <a:sym typeface="+mn-lt"/>
              </a:rPr>
              <a:t>6</a:t>
            </a:r>
            <a:r>
              <a:rPr lang="en-US" altLang="zh-CN" dirty="0">
                <a:latin typeface="+mn-lt"/>
                <a:ea typeface="+mn-ea"/>
                <a:cs typeface="+mn-ea"/>
                <a:sym typeface="+mn-lt"/>
              </a:rPr>
              <a:t>. </a:t>
            </a:r>
            <a:r>
              <a:rPr lang="en-US" altLang="en-US" dirty="0">
                <a:latin typeface="+mn-lt"/>
                <a:ea typeface="+mn-ea"/>
                <a:cs typeface="+mn-ea"/>
                <a:sym typeface="+mn-lt"/>
              </a:rPr>
              <a:t>Log Segment里内容查看</a:t>
            </a:r>
            <a:endParaRPr lang="en-US" altLang="en-US" dirty="0">
              <a:latin typeface="+mn-lt"/>
              <a:ea typeface="+mn-ea"/>
              <a:cs typeface="+mn-ea"/>
              <a:sym typeface="+mn-lt"/>
            </a:endParaRPr>
          </a:p>
        </p:txBody>
      </p:sp>
      <p:sp>
        <p:nvSpPr>
          <p:cNvPr id="89" name="page-code-symbol_45137"/>
          <p:cNvSpPr>
            <a:spLocks noChangeAspect="1"/>
          </p:cNvSpPr>
          <p:nvPr/>
        </p:nvSpPr>
        <p:spPr bwMode="auto">
          <a:xfrm>
            <a:off x="3489762" y="5068804"/>
            <a:ext cx="609685" cy="518731"/>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5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 name="T58" fmla="*/ 157 w 500"/>
              <a:gd name="T59" fmla="*/ 333 h 426"/>
              <a:gd name="T60" fmla="*/ 143 w 500"/>
              <a:gd name="T61" fmla="*/ 327 h 426"/>
              <a:gd name="T62" fmla="*/ 143 w 500"/>
              <a:gd name="T63" fmla="*/ 299 h 426"/>
              <a:gd name="T64" fmla="*/ 206 w 500"/>
              <a:gd name="T65" fmla="*/ 235 h 426"/>
              <a:gd name="T66" fmla="*/ 143 w 500"/>
              <a:gd name="T67" fmla="*/ 171 h 426"/>
              <a:gd name="T68" fmla="*/ 143 w 500"/>
              <a:gd name="T69" fmla="*/ 143 h 426"/>
              <a:gd name="T70" fmla="*/ 171 w 500"/>
              <a:gd name="T71" fmla="*/ 143 h 426"/>
              <a:gd name="T72" fmla="*/ 249 w 500"/>
              <a:gd name="T73" fmla="*/ 221 h 426"/>
              <a:gd name="T74" fmla="*/ 249 w 500"/>
              <a:gd name="T75" fmla="*/ 249 h 426"/>
              <a:gd name="T76" fmla="*/ 171 w 500"/>
              <a:gd name="T77" fmla="*/ 327 h 426"/>
              <a:gd name="T78" fmla="*/ 157 w 500"/>
              <a:gd name="T79" fmla="*/ 333 h 426"/>
              <a:gd name="T80" fmla="*/ 366 w 500"/>
              <a:gd name="T81" fmla="*/ 333 h 426"/>
              <a:gd name="T82" fmla="*/ 263 w 500"/>
              <a:gd name="T83" fmla="*/ 333 h 426"/>
              <a:gd name="T84" fmla="*/ 243 w 500"/>
              <a:gd name="T85" fmla="*/ 313 h 426"/>
              <a:gd name="T86" fmla="*/ 263 w 500"/>
              <a:gd name="T87" fmla="*/ 293 h 426"/>
              <a:gd name="T88" fmla="*/ 366 w 500"/>
              <a:gd name="T89" fmla="*/ 293 h 426"/>
              <a:gd name="T90" fmla="*/ 386 w 500"/>
              <a:gd name="T91" fmla="*/ 313 h 426"/>
              <a:gd name="T92" fmla="*/ 366 w 500"/>
              <a:gd name="T93" fmla="*/ 3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5" y="42"/>
                  <a:pt x="435" y="54"/>
                </a:cubicBezTo>
                <a:cubicBezTo>
                  <a:pt x="435"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moveTo>
                  <a:pt x="157" y="333"/>
                </a:moveTo>
                <a:cubicBezTo>
                  <a:pt x="152" y="333"/>
                  <a:pt x="146" y="331"/>
                  <a:pt x="143" y="327"/>
                </a:cubicBezTo>
                <a:cubicBezTo>
                  <a:pt x="135" y="319"/>
                  <a:pt x="135" y="307"/>
                  <a:pt x="143" y="299"/>
                </a:cubicBezTo>
                <a:lnTo>
                  <a:pt x="206" y="235"/>
                </a:lnTo>
                <a:lnTo>
                  <a:pt x="143" y="171"/>
                </a:lnTo>
                <a:cubicBezTo>
                  <a:pt x="135" y="163"/>
                  <a:pt x="135" y="151"/>
                  <a:pt x="143" y="143"/>
                </a:cubicBezTo>
                <a:cubicBezTo>
                  <a:pt x="150" y="135"/>
                  <a:pt x="163" y="135"/>
                  <a:pt x="171" y="143"/>
                </a:cubicBezTo>
                <a:lnTo>
                  <a:pt x="249" y="221"/>
                </a:lnTo>
                <a:cubicBezTo>
                  <a:pt x="257" y="229"/>
                  <a:pt x="257" y="241"/>
                  <a:pt x="249" y="249"/>
                </a:cubicBezTo>
                <a:lnTo>
                  <a:pt x="171" y="327"/>
                </a:lnTo>
                <a:cubicBezTo>
                  <a:pt x="167" y="331"/>
                  <a:pt x="162" y="333"/>
                  <a:pt x="157" y="333"/>
                </a:cubicBezTo>
                <a:close/>
                <a:moveTo>
                  <a:pt x="366" y="333"/>
                </a:moveTo>
                <a:lnTo>
                  <a:pt x="263" y="333"/>
                </a:lnTo>
                <a:cubicBezTo>
                  <a:pt x="252" y="333"/>
                  <a:pt x="243" y="324"/>
                  <a:pt x="243" y="313"/>
                </a:cubicBezTo>
                <a:cubicBezTo>
                  <a:pt x="243" y="302"/>
                  <a:pt x="252" y="293"/>
                  <a:pt x="263" y="293"/>
                </a:cubicBezTo>
                <a:lnTo>
                  <a:pt x="366" y="293"/>
                </a:lnTo>
                <a:cubicBezTo>
                  <a:pt x="377" y="293"/>
                  <a:pt x="386" y="302"/>
                  <a:pt x="386" y="313"/>
                </a:cubicBezTo>
                <a:cubicBezTo>
                  <a:pt x="386" y="324"/>
                  <a:pt x="377" y="333"/>
                  <a:pt x="366" y="333"/>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0" name="programmer_199475"/>
          <p:cNvSpPr>
            <a:spLocks noChangeAspect="1"/>
          </p:cNvSpPr>
          <p:nvPr/>
        </p:nvSpPr>
        <p:spPr bwMode="auto">
          <a:xfrm>
            <a:off x="1134393" y="5023327"/>
            <a:ext cx="366108" cy="609685"/>
          </a:xfrm>
          <a:custGeom>
            <a:avLst/>
            <a:gdLst>
              <a:gd name="connsiteX0" fmla="*/ 188198 w 364329"/>
              <a:gd name="connsiteY0" fmla="*/ 458252 h 606722"/>
              <a:gd name="connsiteX1" fmla="*/ 245427 w 364329"/>
              <a:gd name="connsiteY1" fmla="*/ 458252 h 606722"/>
              <a:gd name="connsiteX2" fmla="*/ 245427 w 364329"/>
              <a:gd name="connsiteY2" fmla="*/ 552503 h 606722"/>
              <a:gd name="connsiteX3" fmla="*/ 216768 w 364329"/>
              <a:gd name="connsiteY3" fmla="*/ 581107 h 606722"/>
              <a:gd name="connsiteX4" fmla="*/ 188198 w 364329"/>
              <a:gd name="connsiteY4" fmla="*/ 552503 h 606722"/>
              <a:gd name="connsiteX5" fmla="*/ 118550 w 364329"/>
              <a:gd name="connsiteY5" fmla="*/ 458252 h 606722"/>
              <a:gd name="connsiteX6" fmla="*/ 175779 w 364329"/>
              <a:gd name="connsiteY6" fmla="*/ 458252 h 606722"/>
              <a:gd name="connsiteX7" fmla="*/ 175779 w 364329"/>
              <a:gd name="connsiteY7" fmla="*/ 552557 h 606722"/>
              <a:gd name="connsiteX8" fmla="*/ 147209 w 364329"/>
              <a:gd name="connsiteY8" fmla="*/ 581177 h 606722"/>
              <a:gd name="connsiteX9" fmla="*/ 118550 w 364329"/>
              <a:gd name="connsiteY9" fmla="*/ 552557 h 606722"/>
              <a:gd name="connsiteX10" fmla="*/ 182120 w 364329"/>
              <a:gd name="connsiteY10" fmla="*/ 213927 h 606722"/>
              <a:gd name="connsiteX11" fmla="*/ 154170 w 364329"/>
              <a:gd name="connsiteY11" fmla="*/ 241921 h 606722"/>
              <a:gd name="connsiteX12" fmla="*/ 182120 w 364329"/>
              <a:gd name="connsiteY12" fmla="*/ 269825 h 606722"/>
              <a:gd name="connsiteX13" fmla="*/ 210159 w 364329"/>
              <a:gd name="connsiteY13" fmla="*/ 241921 h 606722"/>
              <a:gd name="connsiteX14" fmla="*/ 182120 w 364329"/>
              <a:gd name="connsiteY14" fmla="*/ 213927 h 606722"/>
              <a:gd name="connsiteX15" fmla="*/ 49843 w 364329"/>
              <a:gd name="connsiteY15" fmla="*/ 182341 h 606722"/>
              <a:gd name="connsiteX16" fmla="*/ 51089 w 364329"/>
              <a:gd name="connsiteY16" fmla="*/ 313381 h 606722"/>
              <a:gd name="connsiteX17" fmla="*/ 15507 w 364329"/>
              <a:gd name="connsiteY17" fmla="*/ 266442 h 606722"/>
              <a:gd name="connsiteX18" fmla="*/ 14262 w 364329"/>
              <a:gd name="connsiteY18" fmla="*/ 239505 h 606722"/>
              <a:gd name="connsiteX19" fmla="*/ 79310 w 364329"/>
              <a:gd name="connsiteY19" fmla="*/ 163006 h 606722"/>
              <a:gd name="connsiteX20" fmla="*/ 285019 w 364329"/>
              <a:gd name="connsiteY20" fmla="*/ 163006 h 606722"/>
              <a:gd name="connsiteX21" fmla="*/ 294632 w 364329"/>
              <a:gd name="connsiteY21" fmla="*/ 172693 h 606722"/>
              <a:gd name="connsiteX22" fmla="*/ 294632 w 364329"/>
              <a:gd name="connsiteY22" fmla="*/ 304928 h 606722"/>
              <a:gd name="connsiteX23" fmla="*/ 285019 w 364329"/>
              <a:gd name="connsiteY23" fmla="*/ 314526 h 606722"/>
              <a:gd name="connsiteX24" fmla="*/ 208023 w 364329"/>
              <a:gd name="connsiteY24" fmla="*/ 314526 h 606722"/>
              <a:gd name="connsiteX25" fmla="*/ 208023 w 364329"/>
              <a:gd name="connsiteY25" fmla="*/ 341186 h 606722"/>
              <a:gd name="connsiteX26" fmla="*/ 241314 w 364329"/>
              <a:gd name="connsiteY26" fmla="*/ 341186 h 606722"/>
              <a:gd name="connsiteX27" fmla="*/ 258493 w 364329"/>
              <a:gd name="connsiteY27" fmla="*/ 358426 h 606722"/>
              <a:gd name="connsiteX28" fmla="*/ 252974 w 364329"/>
              <a:gd name="connsiteY28" fmla="*/ 371045 h 606722"/>
              <a:gd name="connsiteX29" fmla="*/ 276118 w 364329"/>
              <a:gd name="connsiteY29" fmla="*/ 371045 h 606722"/>
              <a:gd name="connsiteX30" fmla="*/ 276296 w 364329"/>
              <a:gd name="connsiteY30" fmla="*/ 370423 h 606722"/>
              <a:gd name="connsiteX31" fmla="*/ 278343 w 364329"/>
              <a:gd name="connsiteY31" fmla="*/ 358426 h 606722"/>
              <a:gd name="connsiteX32" fmla="*/ 269353 w 364329"/>
              <a:gd name="connsiteY32" fmla="*/ 334343 h 606722"/>
              <a:gd name="connsiteX33" fmla="*/ 285019 w 364329"/>
              <a:gd name="connsiteY33" fmla="*/ 334343 h 606722"/>
              <a:gd name="connsiteX34" fmla="*/ 294632 w 364329"/>
              <a:gd name="connsiteY34" fmla="*/ 332743 h 606722"/>
              <a:gd name="connsiteX35" fmla="*/ 294632 w 364329"/>
              <a:gd name="connsiteY35" fmla="*/ 370423 h 606722"/>
              <a:gd name="connsiteX36" fmla="*/ 336201 w 364329"/>
              <a:gd name="connsiteY36" fmla="*/ 371045 h 606722"/>
              <a:gd name="connsiteX37" fmla="*/ 337180 w 364329"/>
              <a:gd name="connsiteY37" fmla="*/ 371045 h 606722"/>
              <a:gd name="connsiteX38" fmla="*/ 337180 w 364329"/>
              <a:gd name="connsiteY38" fmla="*/ 371223 h 606722"/>
              <a:gd name="connsiteX39" fmla="*/ 364329 w 364329"/>
              <a:gd name="connsiteY39" fmla="*/ 404726 h 606722"/>
              <a:gd name="connsiteX40" fmla="*/ 364329 w 364329"/>
              <a:gd name="connsiteY40" fmla="*/ 589482 h 606722"/>
              <a:gd name="connsiteX41" fmla="*/ 347061 w 364329"/>
              <a:gd name="connsiteY41" fmla="*/ 606722 h 606722"/>
              <a:gd name="connsiteX42" fmla="*/ 329881 w 364329"/>
              <a:gd name="connsiteY42" fmla="*/ 589482 h 606722"/>
              <a:gd name="connsiteX43" fmla="*/ 329881 w 364329"/>
              <a:gd name="connsiteY43" fmla="*/ 437874 h 606722"/>
              <a:gd name="connsiteX44" fmla="*/ 34448 w 364329"/>
              <a:gd name="connsiteY44" fmla="*/ 437874 h 606722"/>
              <a:gd name="connsiteX45" fmla="*/ 34448 w 364329"/>
              <a:gd name="connsiteY45" fmla="*/ 589482 h 606722"/>
              <a:gd name="connsiteX46" fmla="*/ 17268 w 364329"/>
              <a:gd name="connsiteY46" fmla="*/ 606722 h 606722"/>
              <a:gd name="connsiteX47" fmla="*/ 0 w 364329"/>
              <a:gd name="connsiteY47" fmla="*/ 589482 h 606722"/>
              <a:gd name="connsiteX48" fmla="*/ 0 w 364329"/>
              <a:gd name="connsiteY48" fmla="*/ 404726 h 606722"/>
              <a:gd name="connsiteX49" fmla="*/ 27594 w 364329"/>
              <a:gd name="connsiteY49" fmla="*/ 371134 h 606722"/>
              <a:gd name="connsiteX50" fmla="*/ 27594 w 364329"/>
              <a:gd name="connsiteY50" fmla="*/ 371045 h 606722"/>
              <a:gd name="connsiteX51" fmla="*/ 28128 w 364329"/>
              <a:gd name="connsiteY51" fmla="*/ 371045 h 606722"/>
              <a:gd name="connsiteX52" fmla="*/ 68807 w 364329"/>
              <a:gd name="connsiteY52" fmla="*/ 370423 h 606722"/>
              <a:gd name="connsiteX53" fmla="*/ 68807 w 364329"/>
              <a:gd name="connsiteY53" fmla="*/ 332388 h 606722"/>
              <a:gd name="connsiteX54" fmla="*/ 79310 w 364329"/>
              <a:gd name="connsiteY54" fmla="*/ 334343 h 606722"/>
              <a:gd name="connsiteX55" fmla="*/ 94887 w 364329"/>
              <a:gd name="connsiteY55" fmla="*/ 334343 h 606722"/>
              <a:gd name="connsiteX56" fmla="*/ 85986 w 364329"/>
              <a:gd name="connsiteY56" fmla="*/ 358426 h 606722"/>
              <a:gd name="connsiteX57" fmla="*/ 88033 w 364329"/>
              <a:gd name="connsiteY57" fmla="*/ 370423 h 606722"/>
              <a:gd name="connsiteX58" fmla="*/ 88211 w 364329"/>
              <a:gd name="connsiteY58" fmla="*/ 371045 h 606722"/>
              <a:gd name="connsiteX59" fmla="*/ 111355 w 364329"/>
              <a:gd name="connsiteY59" fmla="*/ 371045 h 606722"/>
              <a:gd name="connsiteX60" fmla="*/ 105836 w 364329"/>
              <a:gd name="connsiteY60" fmla="*/ 358426 h 606722"/>
              <a:gd name="connsiteX61" fmla="*/ 123015 w 364329"/>
              <a:gd name="connsiteY61" fmla="*/ 341186 h 606722"/>
              <a:gd name="connsiteX62" fmla="*/ 156307 w 364329"/>
              <a:gd name="connsiteY62" fmla="*/ 341186 h 606722"/>
              <a:gd name="connsiteX63" fmla="*/ 156307 w 364329"/>
              <a:gd name="connsiteY63" fmla="*/ 314526 h 606722"/>
              <a:gd name="connsiteX64" fmla="*/ 79310 w 364329"/>
              <a:gd name="connsiteY64" fmla="*/ 314526 h 606722"/>
              <a:gd name="connsiteX65" fmla="*/ 69608 w 364329"/>
              <a:gd name="connsiteY65" fmla="*/ 304928 h 606722"/>
              <a:gd name="connsiteX66" fmla="*/ 69608 w 364329"/>
              <a:gd name="connsiteY66" fmla="*/ 172693 h 606722"/>
              <a:gd name="connsiteX67" fmla="*/ 79310 w 364329"/>
              <a:gd name="connsiteY67" fmla="*/ 163006 h 606722"/>
              <a:gd name="connsiteX68" fmla="*/ 272801 w 364329"/>
              <a:gd name="connsiteY68" fmla="*/ 41302 h 606722"/>
              <a:gd name="connsiteX69" fmla="*/ 303681 w 364329"/>
              <a:gd name="connsiteY69" fmla="*/ 54725 h 606722"/>
              <a:gd name="connsiteX70" fmla="*/ 353428 w 364329"/>
              <a:gd name="connsiteY70" fmla="*/ 181136 h 606722"/>
              <a:gd name="connsiteX71" fmla="*/ 345596 w 364329"/>
              <a:gd name="connsiteY71" fmla="*/ 208872 h 606722"/>
              <a:gd name="connsiteX72" fmla="*/ 331269 w 364329"/>
              <a:gd name="connsiteY72" fmla="*/ 213672 h 606722"/>
              <a:gd name="connsiteX73" fmla="*/ 314449 w 364329"/>
              <a:gd name="connsiteY73" fmla="*/ 207005 h 606722"/>
              <a:gd name="connsiteX74" fmla="*/ 314449 w 364329"/>
              <a:gd name="connsiteY74" fmla="*/ 172691 h 606722"/>
              <a:gd name="connsiteX75" fmla="*/ 284993 w 364329"/>
              <a:gd name="connsiteY75" fmla="*/ 143177 h 606722"/>
              <a:gd name="connsiteX76" fmla="*/ 158714 w 364329"/>
              <a:gd name="connsiteY76" fmla="*/ 143177 h 606722"/>
              <a:gd name="connsiteX77" fmla="*/ 67319 w 364329"/>
              <a:gd name="connsiteY77" fmla="*/ 145755 h 606722"/>
              <a:gd name="connsiteX78" fmla="*/ 117866 w 364329"/>
              <a:gd name="connsiteY78" fmla="*/ 114464 h 606722"/>
              <a:gd name="connsiteX79" fmla="*/ 246104 w 364329"/>
              <a:gd name="connsiteY79" fmla="*/ 114464 h 606722"/>
              <a:gd name="connsiteX80" fmla="*/ 280810 w 364329"/>
              <a:gd name="connsiteY80" fmla="*/ 126731 h 606722"/>
              <a:gd name="connsiteX81" fmla="*/ 259363 w 364329"/>
              <a:gd name="connsiteY81" fmla="*/ 72149 h 606722"/>
              <a:gd name="connsiteX82" fmla="*/ 272801 w 364329"/>
              <a:gd name="connsiteY82" fmla="*/ 41302 h 606722"/>
              <a:gd name="connsiteX83" fmla="*/ 181989 w 364329"/>
              <a:gd name="connsiteY83" fmla="*/ 0 h 606722"/>
              <a:gd name="connsiteX84" fmla="*/ 231456 w 364329"/>
              <a:gd name="connsiteY84" fmla="*/ 49361 h 606722"/>
              <a:gd name="connsiteX85" fmla="*/ 181989 w 364329"/>
              <a:gd name="connsiteY85" fmla="*/ 98722 h 606722"/>
              <a:gd name="connsiteX86" fmla="*/ 132522 w 364329"/>
              <a:gd name="connsiteY86" fmla="*/ 49361 h 606722"/>
              <a:gd name="connsiteX87" fmla="*/ 181989 w 364329"/>
              <a:gd name="connsiteY8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64329" h="606722">
                <a:moveTo>
                  <a:pt x="188198" y="458252"/>
                </a:moveTo>
                <a:lnTo>
                  <a:pt x="245427" y="458252"/>
                </a:lnTo>
                <a:lnTo>
                  <a:pt x="245427" y="552503"/>
                </a:lnTo>
                <a:cubicBezTo>
                  <a:pt x="245427" y="568315"/>
                  <a:pt x="232611" y="581107"/>
                  <a:pt x="216768" y="581107"/>
                </a:cubicBezTo>
                <a:cubicBezTo>
                  <a:pt x="201015" y="581107"/>
                  <a:pt x="188198" y="568315"/>
                  <a:pt x="188198" y="552503"/>
                </a:cubicBezTo>
                <a:close/>
                <a:moveTo>
                  <a:pt x="118550" y="458252"/>
                </a:moveTo>
                <a:lnTo>
                  <a:pt x="175779" y="458252"/>
                </a:lnTo>
                <a:lnTo>
                  <a:pt x="175779" y="552557"/>
                </a:lnTo>
                <a:cubicBezTo>
                  <a:pt x="175779" y="568378"/>
                  <a:pt x="162963" y="581177"/>
                  <a:pt x="147209" y="581177"/>
                </a:cubicBezTo>
                <a:cubicBezTo>
                  <a:pt x="131366" y="581177"/>
                  <a:pt x="118550" y="568378"/>
                  <a:pt x="118550" y="552557"/>
                </a:cubicBezTo>
                <a:close/>
                <a:moveTo>
                  <a:pt x="182120" y="213927"/>
                </a:moveTo>
                <a:cubicBezTo>
                  <a:pt x="166721" y="213927"/>
                  <a:pt x="154170" y="226458"/>
                  <a:pt x="154170" y="241921"/>
                </a:cubicBezTo>
                <a:cubicBezTo>
                  <a:pt x="154170" y="257384"/>
                  <a:pt x="166721" y="269825"/>
                  <a:pt x="182120" y="269825"/>
                </a:cubicBezTo>
                <a:cubicBezTo>
                  <a:pt x="197608" y="269825"/>
                  <a:pt x="210159" y="257384"/>
                  <a:pt x="210159" y="241921"/>
                </a:cubicBezTo>
                <a:cubicBezTo>
                  <a:pt x="210159" y="226458"/>
                  <a:pt x="197608" y="213927"/>
                  <a:pt x="182120" y="213927"/>
                </a:cubicBezTo>
                <a:close/>
                <a:moveTo>
                  <a:pt x="49843" y="182341"/>
                </a:moveTo>
                <a:cubicBezTo>
                  <a:pt x="49754" y="284222"/>
                  <a:pt x="51089" y="313381"/>
                  <a:pt x="51089" y="313381"/>
                </a:cubicBezTo>
                <a:cubicBezTo>
                  <a:pt x="50377" y="312492"/>
                  <a:pt x="46463" y="307336"/>
                  <a:pt x="15507" y="266442"/>
                </a:cubicBezTo>
                <a:cubicBezTo>
                  <a:pt x="9548" y="258529"/>
                  <a:pt x="9103" y="247861"/>
                  <a:pt x="14262" y="239505"/>
                </a:cubicBezTo>
                <a:close/>
                <a:moveTo>
                  <a:pt x="79310" y="163006"/>
                </a:moveTo>
                <a:lnTo>
                  <a:pt x="285019" y="163006"/>
                </a:lnTo>
                <a:cubicBezTo>
                  <a:pt x="290360" y="163006"/>
                  <a:pt x="294632" y="167361"/>
                  <a:pt x="294632" y="172693"/>
                </a:cubicBezTo>
                <a:lnTo>
                  <a:pt x="294632" y="304928"/>
                </a:lnTo>
                <a:cubicBezTo>
                  <a:pt x="294632" y="310260"/>
                  <a:pt x="290360" y="314526"/>
                  <a:pt x="285019" y="314526"/>
                </a:cubicBezTo>
                <a:lnTo>
                  <a:pt x="208023" y="314526"/>
                </a:lnTo>
                <a:lnTo>
                  <a:pt x="208023" y="341186"/>
                </a:lnTo>
                <a:lnTo>
                  <a:pt x="241314" y="341186"/>
                </a:lnTo>
                <a:cubicBezTo>
                  <a:pt x="250749" y="341186"/>
                  <a:pt x="258493" y="348917"/>
                  <a:pt x="258493" y="358426"/>
                </a:cubicBezTo>
                <a:cubicBezTo>
                  <a:pt x="258493" y="363403"/>
                  <a:pt x="256357" y="367846"/>
                  <a:pt x="252974" y="371045"/>
                </a:cubicBezTo>
                <a:lnTo>
                  <a:pt x="276118" y="371045"/>
                </a:lnTo>
                <a:cubicBezTo>
                  <a:pt x="276118" y="370868"/>
                  <a:pt x="276207" y="370690"/>
                  <a:pt x="276296" y="370423"/>
                </a:cubicBezTo>
                <a:cubicBezTo>
                  <a:pt x="277631" y="366691"/>
                  <a:pt x="278343" y="362603"/>
                  <a:pt x="278343" y="358426"/>
                </a:cubicBezTo>
                <a:cubicBezTo>
                  <a:pt x="278343" y="349184"/>
                  <a:pt x="274960" y="340830"/>
                  <a:pt x="269353" y="334343"/>
                </a:cubicBezTo>
                <a:lnTo>
                  <a:pt x="285019" y="334343"/>
                </a:lnTo>
                <a:cubicBezTo>
                  <a:pt x="288312" y="334343"/>
                  <a:pt x="291606" y="333810"/>
                  <a:pt x="294632" y="332743"/>
                </a:cubicBezTo>
                <a:lnTo>
                  <a:pt x="294632" y="370423"/>
                </a:lnTo>
                <a:cubicBezTo>
                  <a:pt x="294632" y="370423"/>
                  <a:pt x="334154" y="370690"/>
                  <a:pt x="336201" y="371045"/>
                </a:cubicBezTo>
                <a:lnTo>
                  <a:pt x="337180" y="371045"/>
                </a:lnTo>
                <a:lnTo>
                  <a:pt x="337180" y="371223"/>
                </a:lnTo>
                <a:cubicBezTo>
                  <a:pt x="352669" y="374511"/>
                  <a:pt x="364329" y="388286"/>
                  <a:pt x="364329" y="404726"/>
                </a:cubicBezTo>
                <a:lnTo>
                  <a:pt x="364329" y="589482"/>
                </a:lnTo>
                <a:cubicBezTo>
                  <a:pt x="364329" y="598991"/>
                  <a:pt x="356585" y="606722"/>
                  <a:pt x="347061" y="606722"/>
                </a:cubicBezTo>
                <a:cubicBezTo>
                  <a:pt x="337536" y="606722"/>
                  <a:pt x="329881" y="598991"/>
                  <a:pt x="329881" y="589482"/>
                </a:cubicBezTo>
                <a:lnTo>
                  <a:pt x="329881" y="437874"/>
                </a:lnTo>
                <a:lnTo>
                  <a:pt x="34448" y="437874"/>
                </a:lnTo>
                <a:lnTo>
                  <a:pt x="34448" y="589482"/>
                </a:lnTo>
                <a:cubicBezTo>
                  <a:pt x="34448" y="598991"/>
                  <a:pt x="26704" y="606722"/>
                  <a:pt x="17268" y="606722"/>
                </a:cubicBezTo>
                <a:cubicBezTo>
                  <a:pt x="7744" y="606722"/>
                  <a:pt x="0" y="598991"/>
                  <a:pt x="0" y="589482"/>
                </a:cubicBezTo>
                <a:lnTo>
                  <a:pt x="0" y="404726"/>
                </a:lnTo>
                <a:cubicBezTo>
                  <a:pt x="0" y="388108"/>
                  <a:pt x="11838" y="374245"/>
                  <a:pt x="27594" y="371134"/>
                </a:cubicBezTo>
                <a:lnTo>
                  <a:pt x="27594" y="371045"/>
                </a:lnTo>
                <a:lnTo>
                  <a:pt x="28128" y="371045"/>
                </a:lnTo>
                <a:cubicBezTo>
                  <a:pt x="30086" y="370690"/>
                  <a:pt x="68807" y="370423"/>
                  <a:pt x="68807" y="370423"/>
                </a:cubicBezTo>
                <a:lnTo>
                  <a:pt x="68807" y="332388"/>
                </a:lnTo>
                <a:cubicBezTo>
                  <a:pt x="72100" y="333632"/>
                  <a:pt x="75661" y="334343"/>
                  <a:pt x="79310" y="334343"/>
                </a:cubicBezTo>
                <a:lnTo>
                  <a:pt x="94887" y="334343"/>
                </a:lnTo>
                <a:cubicBezTo>
                  <a:pt x="89369" y="340830"/>
                  <a:pt x="85986" y="349184"/>
                  <a:pt x="85986" y="358426"/>
                </a:cubicBezTo>
                <a:cubicBezTo>
                  <a:pt x="85986" y="362603"/>
                  <a:pt x="86698" y="366691"/>
                  <a:pt x="88033" y="370423"/>
                </a:cubicBezTo>
                <a:cubicBezTo>
                  <a:pt x="88122" y="370690"/>
                  <a:pt x="88122" y="370868"/>
                  <a:pt x="88211" y="371045"/>
                </a:cubicBezTo>
                <a:lnTo>
                  <a:pt x="111355" y="371045"/>
                </a:lnTo>
                <a:cubicBezTo>
                  <a:pt x="107972" y="367846"/>
                  <a:pt x="105836" y="363403"/>
                  <a:pt x="105836" y="358426"/>
                </a:cubicBezTo>
                <a:cubicBezTo>
                  <a:pt x="105836" y="348917"/>
                  <a:pt x="113491" y="341186"/>
                  <a:pt x="123015" y="341186"/>
                </a:cubicBezTo>
                <a:lnTo>
                  <a:pt x="156307" y="341186"/>
                </a:lnTo>
                <a:lnTo>
                  <a:pt x="156307" y="314526"/>
                </a:lnTo>
                <a:lnTo>
                  <a:pt x="79310" y="314526"/>
                </a:lnTo>
                <a:cubicBezTo>
                  <a:pt x="73969" y="314526"/>
                  <a:pt x="69608" y="310260"/>
                  <a:pt x="69608" y="304928"/>
                </a:cubicBezTo>
                <a:lnTo>
                  <a:pt x="69608" y="172693"/>
                </a:lnTo>
                <a:cubicBezTo>
                  <a:pt x="69608" y="167361"/>
                  <a:pt x="73969" y="163006"/>
                  <a:pt x="79310" y="163006"/>
                </a:cubicBezTo>
                <a:close/>
                <a:moveTo>
                  <a:pt x="272801" y="41302"/>
                </a:moveTo>
                <a:cubicBezTo>
                  <a:pt x="285082" y="36412"/>
                  <a:pt x="298876" y="42457"/>
                  <a:pt x="303681" y="54725"/>
                </a:cubicBezTo>
                <a:lnTo>
                  <a:pt x="353428" y="181136"/>
                </a:lnTo>
                <a:cubicBezTo>
                  <a:pt x="357343" y="191092"/>
                  <a:pt x="354140" y="202471"/>
                  <a:pt x="345596" y="208872"/>
                </a:cubicBezTo>
                <a:cubicBezTo>
                  <a:pt x="341325" y="212072"/>
                  <a:pt x="336252" y="213672"/>
                  <a:pt x="331269" y="213672"/>
                </a:cubicBezTo>
                <a:cubicBezTo>
                  <a:pt x="322369" y="213672"/>
                  <a:pt x="317208" y="209139"/>
                  <a:pt x="314449" y="207005"/>
                </a:cubicBezTo>
                <a:lnTo>
                  <a:pt x="314449" y="172691"/>
                </a:lnTo>
                <a:cubicBezTo>
                  <a:pt x="314449" y="156423"/>
                  <a:pt x="301189" y="143177"/>
                  <a:pt x="284993" y="143177"/>
                </a:cubicBezTo>
                <a:lnTo>
                  <a:pt x="158714" y="143177"/>
                </a:lnTo>
                <a:cubicBezTo>
                  <a:pt x="72391" y="143177"/>
                  <a:pt x="75061" y="142288"/>
                  <a:pt x="67319" y="145755"/>
                </a:cubicBezTo>
                <a:cubicBezTo>
                  <a:pt x="76574" y="127265"/>
                  <a:pt x="95796" y="114464"/>
                  <a:pt x="117866" y="114464"/>
                </a:cubicBezTo>
                <a:lnTo>
                  <a:pt x="246104" y="114464"/>
                </a:lnTo>
                <a:cubicBezTo>
                  <a:pt x="253846" y="114464"/>
                  <a:pt x="263368" y="116864"/>
                  <a:pt x="280810" y="126731"/>
                </a:cubicBezTo>
                <a:lnTo>
                  <a:pt x="259363" y="72149"/>
                </a:lnTo>
                <a:cubicBezTo>
                  <a:pt x="254469" y="59881"/>
                  <a:pt x="260520" y="46102"/>
                  <a:pt x="272801" y="41302"/>
                </a:cubicBezTo>
                <a:close/>
                <a:moveTo>
                  <a:pt x="181989" y="0"/>
                </a:moveTo>
                <a:cubicBezTo>
                  <a:pt x="209309" y="0"/>
                  <a:pt x="231456" y="22100"/>
                  <a:pt x="231456" y="49361"/>
                </a:cubicBezTo>
                <a:cubicBezTo>
                  <a:pt x="231456" y="76622"/>
                  <a:pt x="209309" y="98722"/>
                  <a:pt x="181989" y="98722"/>
                </a:cubicBezTo>
                <a:cubicBezTo>
                  <a:pt x="154669" y="98722"/>
                  <a:pt x="132522" y="76622"/>
                  <a:pt x="132522" y="49361"/>
                </a:cubicBezTo>
                <a:cubicBezTo>
                  <a:pt x="132522" y="22100"/>
                  <a:pt x="154669" y="0"/>
                  <a:pt x="181989"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3" name="Text Box 2"/>
          <p:cNvSpPr txBox="1"/>
          <p:nvPr/>
        </p:nvSpPr>
        <p:spPr>
          <a:xfrm>
            <a:off x="106045" y="562610"/>
            <a:ext cx="10132695" cy="1322070"/>
          </a:xfrm>
          <a:prstGeom prst="rect">
            <a:avLst/>
          </a:prstGeom>
          <a:noFill/>
        </p:spPr>
        <p:txBody>
          <a:bodyPr wrap="square" rtlCol="0" anchor="t">
            <a:spAutoFit/>
          </a:bodyPr>
          <a:p>
            <a:r>
              <a:rPr lang="en-US" altLang="en-US"/>
              <a:t>在2.0之后有kafka-dump-log.sh脚本，在1.1.1用如下方法查看：</a:t>
            </a:r>
            <a:endParaRPr lang="en-US"/>
          </a:p>
          <a:p>
            <a:r>
              <a:rPr lang="en-US"/>
              <a:t>~/bigdata/kafka_2.11-1.1.1/bin/kafka-run-class.sh kafka.tools.DumpLogSegments --files 00000000000000000000.log --print-data-log &gt; /tmp/tina.log</a:t>
            </a:r>
            <a:endParaRPr lang="en-US"/>
          </a:p>
        </p:txBody>
      </p:sp>
      <p:pic>
        <p:nvPicPr>
          <p:cNvPr id="5" name="Picture 4"/>
          <p:cNvPicPr>
            <a:picLocks noChangeAspect="1"/>
          </p:cNvPicPr>
          <p:nvPr/>
        </p:nvPicPr>
        <p:blipFill>
          <a:blip r:embed="rId1"/>
          <a:stretch>
            <a:fillRect/>
          </a:stretch>
        </p:blipFill>
        <p:spPr>
          <a:xfrm>
            <a:off x="156845" y="1967230"/>
            <a:ext cx="9766935" cy="48856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7224714" y="6852465"/>
            <a:ext cx="2352675" cy="401637"/>
          </a:xfrm>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4" name="标题 3"/>
          <p:cNvSpPr>
            <a:spLocks noGrp="1"/>
          </p:cNvSpPr>
          <p:nvPr>
            <p:ph type="ctrTitle"/>
          </p:nvPr>
        </p:nvSpPr>
        <p:spPr>
          <a:xfrm>
            <a:off x="359792" y="0"/>
            <a:ext cx="5670391" cy="835869"/>
          </a:xfrm>
        </p:spPr>
        <p:txBody>
          <a:bodyPr>
            <a:normAutofit/>
          </a:bodyPr>
          <a:lstStyle/>
          <a:p>
            <a:r>
              <a:rPr lang="en-US" altLang="en-US" dirty="0">
                <a:latin typeface="+mn-lt"/>
                <a:ea typeface="+mn-ea"/>
                <a:cs typeface="+mn-ea"/>
                <a:sym typeface="+mn-lt"/>
              </a:rPr>
              <a:t>7</a:t>
            </a:r>
            <a:r>
              <a:rPr lang="en-US" altLang="zh-CN" dirty="0">
                <a:latin typeface="+mn-lt"/>
                <a:ea typeface="+mn-ea"/>
                <a:cs typeface="+mn-ea"/>
                <a:sym typeface="+mn-lt"/>
              </a:rPr>
              <a:t>. </a:t>
            </a:r>
            <a:r>
              <a:rPr lang="en-US" altLang="en-US" dirty="0">
                <a:latin typeface="+mn-lt"/>
                <a:ea typeface="+mn-ea"/>
                <a:cs typeface="+mn-ea"/>
                <a:sym typeface="+mn-lt"/>
              </a:rPr>
              <a:t>偏移量索引文件</a:t>
            </a:r>
            <a:endParaRPr lang="en-US" altLang="en-US" dirty="0">
              <a:latin typeface="+mn-lt"/>
              <a:ea typeface="+mn-ea"/>
              <a:cs typeface="+mn-ea"/>
              <a:sym typeface="+mn-lt"/>
            </a:endParaRPr>
          </a:p>
        </p:txBody>
      </p:sp>
      <p:sp>
        <p:nvSpPr>
          <p:cNvPr id="89" name="page-code-symbol_45137"/>
          <p:cNvSpPr>
            <a:spLocks noChangeAspect="1"/>
          </p:cNvSpPr>
          <p:nvPr/>
        </p:nvSpPr>
        <p:spPr bwMode="auto">
          <a:xfrm>
            <a:off x="3130987" y="4925294"/>
            <a:ext cx="609685" cy="518731"/>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5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 name="T58" fmla="*/ 157 w 500"/>
              <a:gd name="T59" fmla="*/ 333 h 426"/>
              <a:gd name="T60" fmla="*/ 143 w 500"/>
              <a:gd name="T61" fmla="*/ 327 h 426"/>
              <a:gd name="T62" fmla="*/ 143 w 500"/>
              <a:gd name="T63" fmla="*/ 299 h 426"/>
              <a:gd name="T64" fmla="*/ 206 w 500"/>
              <a:gd name="T65" fmla="*/ 235 h 426"/>
              <a:gd name="T66" fmla="*/ 143 w 500"/>
              <a:gd name="T67" fmla="*/ 171 h 426"/>
              <a:gd name="T68" fmla="*/ 143 w 500"/>
              <a:gd name="T69" fmla="*/ 143 h 426"/>
              <a:gd name="T70" fmla="*/ 171 w 500"/>
              <a:gd name="T71" fmla="*/ 143 h 426"/>
              <a:gd name="T72" fmla="*/ 249 w 500"/>
              <a:gd name="T73" fmla="*/ 221 h 426"/>
              <a:gd name="T74" fmla="*/ 249 w 500"/>
              <a:gd name="T75" fmla="*/ 249 h 426"/>
              <a:gd name="T76" fmla="*/ 171 w 500"/>
              <a:gd name="T77" fmla="*/ 327 h 426"/>
              <a:gd name="T78" fmla="*/ 157 w 500"/>
              <a:gd name="T79" fmla="*/ 333 h 426"/>
              <a:gd name="T80" fmla="*/ 366 w 500"/>
              <a:gd name="T81" fmla="*/ 333 h 426"/>
              <a:gd name="T82" fmla="*/ 263 w 500"/>
              <a:gd name="T83" fmla="*/ 333 h 426"/>
              <a:gd name="T84" fmla="*/ 243 w 500"/>
              <a:gd name="T85" fmla="*/ 313 h 426"/>
              <a:gd name="T86" fmla="*/ 263 w 500"/>
              <a:gd name="T87" fmla="*/ 293 h 426"/>
              <a:gd name="T88" fmla="*/ 366 w 500"/>
              <a:gd name="T89" fmla="*/ 293 h 426"/>
              <a:gd name="T90" fmla="*/ 386 w 500"/>
              <a:gd name="T91" fmla="*/ 313 h 426"/>
              <a:gd name="T92" fmla="*/ 366 w 500"/>
              <a:gd name="T93" fmla="*/ 3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5" y="42"/>
                  <a:pt x="435" y="54"/>
                </a:cubicBezTo>
                <a:cubicBezTo>
                  <a:pt x="435"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moveTo>
                  <a:pt x="157" y="333"/>
                </a:moveTo>
                <a:cubicBezTo>
                  <a:pt x="152" y="333"/>
                  <a:pt x="146" y="331"/>
                  <a:pt x="143" y="327"/>
                </a:cubicBezTo>
                <a:cubicBezTo>
                  <a:pt x="135" y="319"/>
                  <a:pt x="135" y="307"/>
                  <a:pt x="143" y="299"/>
                </a:cubicBezTo>
                <a:lnTo>
                  <a:pt x="206" y="235"/>
                </a:lnTo>
                <a:lnTo>
                  <a:pt x="143" y="171"/>
                </a:lnTo>
                <a:cubicBezTo>
                  <a:pt x="135" y="163"/>
                  <a:pt x="135" y="151"/>
                  <a:pt x="143" y="143"/>
                </a:cubicBezTo>
                <a:cubicBezTo>
                  <a:pt x="150" y="135"/>
                  <a:pt x="163" y="135"/>
                  <a:pt x="171" y="143"/>
                </a:cubicBezTo>
                <a:lnTo>
                  <a:pt x="249" y="221"/>
                </a:lnTo>
                <a:cubicBezTo>
                  <a:pt x="257" y="229"/>
                  <a:pt x="257" y="241"/>
                  <a:pt x="249" y="249"/>
                </a:cubicBezTo>
                <a:lnTo>
                  <a:pt x="171" y="327"/>
                </a:lnTo>
                <a:cubicBezTo>
                  <a:pt x="167" y="331"/>
                  <a:pt x="162" y="333"/>
                  <a:pt x="157" y="333"/>
                </a:cubicBezTo>
                <a:close/>
                <a:moveTo>
                  <a:pt x="366" y="333"/>
                </a:moveTo>
                <a:lnTo>
                  <a:pt x="263" y="333"/>
                </a:lnTo>
                <a:cubicBezTo>
                  <a:pt x="252" y="333"/>
                  <a:pt x="243" y="324"/>
                  <a:pt x="243" y="313"/>
                </a:cubicBezTo>
                <a:cubicBezTo>
                  <a:pt x="243" y="302"/>
                  <a:pt x="252" y="293"/>
                  <a:pt x="263" y="293"/>
                </a:cubicBezTo>
                <a:lnTo>
                  <a:pt x="366" y="293"/>
                </a:lnTo>
                <a:cubicBezTo>
                  <a:pt x="377" y="293"/>
                  <a:pt x="386" y="302"/>
                  <a:pt x="386" y="313"/>
                </a:cubicBezTo>
                <a:cubicBezTo>
                  <a:pt x="386" y="324"/>
                  <a:pt x="377" y="333"/>
                  <a:pt x="366" y="333"/>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0" name="programmer_199475"/>
          <p:cNvSpPr>
            <a:spLocks noChangeAspect="1"/>
          </p:cNvSpPr>
          <p:nvPr/>
        </p:nvSpPr>
        <p:spPr bwMode="auto">
          <a:xfrm>
            <a:off x="775618" y="4879817"/>
            <a:ext cx="366108" cy="609685"/>
          </a:xfrm>
          <a:custGeom>
            <a:avLst/>
            <a:gdLst>
              <a:gd name="connsiteX0" fmla="*/ 188198 w 364329"/>
              <a:gd name="connsiteY0" fmla="*/ 458252 h 606722"/>
              <a:gd name="connsiteX1" fmla="*/ 245427 w 364329"/>
              <a:gd name="connsiteY1" fmla="*/ 458252 h 606722"/>
              <a:gd name="connsiteX2" fmla="*/ 245427 w 364329"/>
              <a:gd name="connsiteY2" fmla="*/ 552503 h 606722"/>
              <a:gd name="connsiteX3" fmla="*/ 216768 w 364329"/>
              <a:gd name="connsiteY3" fmla="*/ 581107 h 606722"/>
              <a:gd name="connsiteX4" fmla="*/ 188198 w 364329"/>
              <a:gd name="connsiteY4" fmla="*/ 552503 h 606722"/>
              <a:gd name="connsiteX5" fmla="*/ 118550 w 364329"/>
              <a:gd name="connsiteY5" fmla="*/ 458252 h 606722"/>
              <a:gd name="connsiteX6" fmla="*/ 175779 w 364329"/>
              <a:gd name="connsiteY6" fmla="*/ 458252 h 606722"/>
              <a:gd name="connsiteX7" fmla="*/ 175779 w 364329"/>
              <a:gd name="connsiteY7" fmla="*/ 552557 h 606722"/>
              <a:gd name="connsiteX8" fmla="*/ 147209 w 364329"/>
              <a:gd name="connsiteY8" fmla="*/ 581177 h 606722"/>
              <a:gd name="connsiteX9" fmla="*/ 118550 w 364329"/>
              <a:gd name="connsiteY9" fmla="*/ 552557 h 606722"/>
              <a:gd name="connsiteX10" fmla="*/ 182120 w 364329"/>
              <a:gd name="connsiteY10" fmla="*/ 213927 h 606722"/>
              <a:gd name="connsiteX11" fmla="*/ 154170 w 364329"/>
              <a:gd name="connsiteY11" fmla="*/ 241921 h 606722"/>
              <a:gd name="connsiteX12" fmla="*/ 182120 w 364329"/>
              <a:gd name="connsiteY12" fmla="*/ 269825 h 606722"/>
              <a:gd name="connsiteX13" fmla="*/ 210159 w 364329"/>
              <a:gd name="connsiteY13" fmla="*/ 241921 h 606722"/>
              <a:gd name="connsiteX14" fmla="*/ 182120 w 364329"/>
              <a:gd name="connsiteY14" fmla="*/ 213927 h 606722"/>
              <a:gd name="connsiteX15" fmla="*/ 49843 w 364329"/>
              <a:gd name="connsiteY15" fmla="*/ 182341 h 606722"/>
              <a:gd name="connsiteX16" fmla="*/ 51089 w 364329"/>
              <a:gd name="connsiteY16" fmla="*/ 313381 h 606722"/>
              <a:gd name="connsiteX17" fmla="*/ 15507 w 364329"/>
              <a:gd name="connsiteY17" fmla="*/ 266442 h 606722"/>
              <a:gd name="connsiteX18" fmla="*/ 14262 w 364329"/>
              <a:gd name="connsiteY18" fmla="*/ 239505 h 606722"/>
              <a:gd name="connsiteX19" fmla="*/ 79310 w 364329"/>
              <a:gd name="connsiteY19" fmla="*/ 163006 h 606722"/>
              <a:gd name="connsiteX20" fmla="*/ 285019 w 364329"/>
              <a:gd name="connsiteY20" fmla="*/ 163006 h 606722"/>
              <a:gd name="connsiteX21" fmla="*/ 294632 w 364329"/>
              <a:gd name="connsiteY21" fmla="*/ 172693 h 606722"/>
              <a:gd name="connsiteX22" fmla="*/ 294632 w 364329"/>
              <a:gd name="connsiteY22" fmla="*/ 304928 h 606722"/>
              <a:gd name="connsiteX23" fmla="*/ 285019 w 364329"/>
              <a:gd name="connsiteY23" fmla="*/ 314526 h 606722"/>
              <a:gd name="connsiteX24" fmla="*/ 208023 w 364329"/>
              <a:gd name="connsiteY24" fmla="*/ 314526 h 606722"/>
              <a:gd name="connsiteX25" fmla="*/ 208023 w 364329"/>
              <a:gd name="connsiteY25" fmla="*/ 341186 h 606722"/>
              <a:gd name="connsiteX26" fmla="*/ 241314 w 364329"/>
              <a:gd name="connsiteY26" fmla="*/ 341186 h 606722"/>
              <a:gd name="connsiteX27" fmla="*/ 258493 w 364329"/>
              <a:gd name="connsiteY27" fmla="*/ 358426 h 606722"/>
              <a:gd name="connsiteX28" fmla="*/ 252974 w 364329"/>
              <a:gd name="connsiteY28" fmla="*/ 371045 h 606722"/>
              <a:gd name="connsiteX29" fmla="*/ 276118 w 364329"/>
              <a:gd name="connsiteY29" fmla="*/ 371045 h 606722"/>
              <a:gd name="connsiteX30" fmla="*/ 276296 w 364329"/>
              <a:gd name="connsiteY30" fmla="*/ 370423 h 606722"/>
              <a:gd name="connsiteX31" fmla="*/ 278343 w 364329"/>
              <a:gd name="connsiteY31" fmla="*/ 358426 h 606722"/>
              <a:gd name="connsiteX32" fmla="*/ 269353 w 364329"/>
              <a:gd name="connsiteY32" fmla="*/ 334343 h 606722"/>
              <a:gd name="connsiteX33" fmla="*/ 285019 w 364329"/>
              <a:gd name="connsiteY33" fmla="*/ 334343 h 606722"/>
              <a:gd name="connsiteX34" fmla="*/ 294632 w 364329"/>
              <a:gd name="connsiteY34" fmla="*/ 332743 h 606722"/>
              <a:gd name="connsiteX35" fmla="*/ 294632 w 364329"/>
              <a:gd name="connsiteY35" fmla="*/ 370423 h 606722"/>
              <a:gd name="connsiteX36" fmla="*/ 336201 w 364329"/>
              <a:gd name="connsiteY36" fmla="*/ 371045 h 606722"/>
              <a:gd name="connsiteX37" fmla="*/ 337180 w 364329"/>
              <a:gd name="connsiteY37" fmla="*/ 371045 h 606722"/>
              <a:gd name="connsiteX38" fmla="*/ 337180 w 364329"/>
              <a:gd name="connsiteY38" fmla="*/ 371223 h 606722"/>
              <a:gd name="connsiteX39" fmla="*/ 364329 w 364329"/>
              <a:gd name="connsiteY39" fmla="*/ 404726 h 606722"/>
              <a:gd name="connsiteX40" fmla="*/ 364329 w 364329"/>
              <a:gd name="connsiteY40" fmla="*/ 589482 h 606722"/>
              <a:gd name="connsiteX41" fmla="*/ 347061 w 364329"/>
              <a:gd name="connsiteY41" fmla="*/ 606722 h 606722"/>
              <a:gd name="connsiteX42" fmla="*/ 329881 w 364329"/>
              <a:gd name="connsiteY42" fmla="*/ 589482 h 606722"/>
              <a:gd name="connsiteX43" fmla="*/ 329881 w 364329"/>
              <a:gd name="connsiteY43" fmla="*/ 437874 h 606722"/>
              <a:gd name="connsiteX44" fmla="*/ 34448 w 364329"/>
              <a:gd name="connsiteY44" fmla="*/ 437874 h 606722"/>
              <a:gd name="connsiteX45" fmla="*/ 34448 w 364329"/>
              <a:gd name="connsiteY45" fmla="*/ 589482 h 606722"/>
              <a:gd name="connsiteX46" fmla="*/ 17268 w 364329"/>
              <a:gd name="connsiteY46" fmla="*/ 606722 h 606722"/>
              <a:gd name="connsiteX47" fmla="*/ 0 w 364329"/>
              <a:gd name="connsiteY47" fmla="*/ 589482 h 606722"/>
              <a:gd name="connsiteX48" fmla="*/ 0 w 364329"/>
              <a:gd name="connsiteY48" fmla="*/ 404726 h 606722"/>
              <a:gd name="connsiteX49" fmla="*/ 27594 w 364329"/>
              <a:gd name="connsiteY49" fmla="*/ 371134 h 606722"/>
              <a:gd name="connsiteX50" fmla="*/ 27594 w 364329"/>
              <a:gd name="connsiteY50" fmla="*/ 371045 h 606722"/>
              <a:gd name="connsiteX51" fmla="*/ 28128 w 364329"/>
              <a:gd name="connsiteY51" fmla="*/ 371045 h 606722"/>
              <a:gd name="connsiteX52" fmla="*/ 68807 w 364329"/>
              <a:gd name="connsiteY52" fmla="*/ 370423 h 606722"/>
              <a:gd name="connsiteX53" fmla="*/ 68807 w 364329"/>
              <a:gd name="connsiteY53" fmla="*/ 332388 h 606722"/>
              <a:gd name="connsiteX54" fmla="*/ 79310 w 364329"/>
              <a:gd name="connsiteY54" fmla="*/ 334343 h 606722"/>
              <a:gd name="connsiteX55" fmla="*/ 94887 w 364329"/>
              <a:gd name="connsiteY55" fmla="*/ 334343 h 606722"/>
              <a:gd name="connsiteX56" fmla="*/ 85986 w 364329"/>
              <a:gd name="connsiteY56" fmla="*/ 358426 h 606722"/>
              <a:gd name="connsiteX57" fmla="*/ 88033 w 364329"/>
              <a:gd name="connsiteY57" fmla="*/ 370423 h 606722"/>
              <a:gd name="connsiteX58" fmla="*/ 88211 w 364329"/>
              <a:gd name="connsiteY58" fmla="*/ 371045 h 606722"/>
              <a:gd name="connsiteX59" fmla="*/ 111355 w 364329"/>
              <a:gd name="connsiteY59" fmla="*/ 371045 h 606722"/>
              <a:gd name="connsiteX60" fmla="*/ 105836 w 364329"/>
              <a:gd name="connsiteY60" fmla="*/ 358426 h 606722"/>
              <a:gd name="connsiteX61" fmla="*/ 123015 w 364329"/>
              <a:gd name="connsiteY61" fmla="*/ 341186 h 606722"/>
              <a:gd name="connsiteX62" fmla="*/ 156307 w 364329"/>
              <a:gd name="connsiteY62" fmla="*/ 341186 h 606722"/>
              <a:gd name="connsiteX63" fmla="*/ 156307 w 364329"/>
              <a:gd name="connsiteY63" fmla="*/ 314526 h 606722"/>
              <a:gd name="connsiteX64" fmla="*/ 79310 w 364329"/>
              <a:gd name="connsiteY64" fmla="*/ 314526 h 606722"/>
              <a:gd name="connsiteX65" fmla="*/ 69608 w 364329"/>
              <a:gd name="connsiteY65" fmla="*/ 304928 h 606722"/>
              <a:gd name="connsiteX66" fmla="*/ 69608 w 364329"/>
              <a:gd name="connsiteY66" fmla="*/ 172693 h 606722"/>
              <a:gd name="connsiteX67" fmla="*/ 79310 w 364329"/>
              <a:gd name="connsiteY67" fmla="*/ 163006 h 606722"/>
              <a:gd name="connsiteX68" fmla="*/ 272801 w 364329"/>
              <a:gd name="connsiteY68" fmla="*/ 41302 h 606722"/>
              <a:gd name="connsiteX69" fmla="*/ 303681 w 364329"/>
              <a:gd name="connsiteY69" fmla="*/ 54725 h 606722"/>
              <a:gd name="connsiteX70" fmla="*/ 353428 w 364329"/>
              <a:gd name="connsiteY70" fmla="*/ 181136 h 606722"/>
              <a:gd name="connsiteX71" fmla="*/ 345596 w 364329"/>
              <a:gd name="connsiteY71" fmla="*/ 208872 h 606722"/>
              <a:gd name="connsiteX72" fmla="*/ 331269 w 364329"/>
              <a:gd name="connsiteY72" fmla="*/ 213672 h 606722"/>
              <a:gd name="connsiteX73" fmla="*/ 314449 w 364329"/>
              <a:gd name="connsiteY73" fmla="*/ 207005 h 606722"/>
              <a:gd name="connsiteX74" fmla="*/ 314449 w 364329"/>
              <a:gd name="connsiteY74" fmla="*/ 172691 h 606722"/>
              <a:gd name="connsiteX75" fmla="*/ 284993 w 364329"/>
              <a:gd name="connsiteY75" fmla="*/ 143177 h 606722"/>
              <a:gd name="connsiteX76" fmla="*/ 158714 w 364329"/>
              <a:gd name="connsiteY76" fmla="*/ 143177 h 606722"/>
              <a:gd name="connsiteX77" fmla="*/ 67319 w 364329"/>
              <a:gd name="connsiteY77" fmla="*/ 145755 h 606722"/>
              <a:gd name="connsiteX78" fmla="*/ 117866 w 364329"/>
              <a:gd name="connsiteY78" fmla="*/ 114464 h 606722"/>
              <a:gd name="connsiteX79" fmla="*/ 246104 w 364329"/>
              <a:gd name="connsiteY79" fmla="*/ 114464 h 606722"/>
              <a:gd name="connsiteX80" fmla="*/ 280810 w 364329"/>
              <a:gd name="connsiteY80" fmla="*/ 126731 h 606722"/>
              <a:gd name="connsiteX81" fmla="*/ 259363 w 364329"/>
              <a:gd name="connsiteY81" fmla="*/ 72149 h 606722"/>
              <a:gd name="connsiteX82" fmla="*/ 272801 w 364329"/>
              <a:gd name="connsiteY82" fmla="*/ 41302 h 606722"/>
              <a:gd name="connsiteX83" fmla="*/ 181989 w 364329"/>
              <a:gd name="connsiteY83" fmla="*/ 0 h 606722"/>
              <a:gd name="connsiteX84" fmla="*/ 231456 w 364329"/>
              <a:gd name="connsiteY84" fmla="*/ 49361 h 606722"/>
              <a:gd name="connsiteX85" fmla="*/ 181989 w 364329"/>
              <a:gd name="connsiteY85" fmla="*/ 98722 h 606722"/>
              <a:gd name="connsiteX86" fmla="*/ 132522 w 364329"/>
              <a:gd name="connsiteY86" fmla="*/ 49361 h 606722"/>
              <a:gd name="connsiteX87" fmla="*/ 181989 w 364329"/>
              <a:gd name="connsiteY8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64329" h="606722">
                <a:moveTo>
                  <a:pt x="188198" y="458252"/>
                </a:moveTo>
                <a:lnTo>
                  <a:pt x="245427" y="458252"/>
                </a:lnTo>
                <a:lnTo>
                  <a:pt x="245427" y="552503"/>
                </a:lnTo>
                <a:cubicBezTo>
                  <a:pt x="245427" y="568315"/>
                  <a:pt x="232611" y="581107"/>
                  <a:pt x="216768" y="581107"/>
                </a:cubicBezTo>
                <a:cubicBezTo>
                  <a:pt x="201015" y="581107"/>
                  <a:pt x="188198" y="568315"/>
                  <a:pt x="188198" y="552503"/>
                </a:cubicBezTo>
                <a:close/>
                <a:moveTo>
                  <a:pt x="118550" y="458252"/>
                </a:moveTo>
                <a:lnTo>
                  <a:pt x="175779" y="458252"/>
                </a:lnTo>
                <a:lnTo>
                  <a:pt x="175779" y="552557"/>
                </a:lnTo>
                <a:cubicBezTo>
                  <a:pt x="175779" y="568378"/>
                  <a:pt x="162963" y="581177"/>
                  <a:pt x="147209" y="581177"/>
                </a:cubicBezTo>
                <a:cubicBezTo>
                  <a:pt x="131366" y="581177"/>
                  <a:pt x="118550" y="568378"/>
                  <a:pt x="118550" y="552557"/>
                </a:cubicBezTo>
                <a:close/>
                <a:moveTo>
                  <a:pt x="182120" y="213927"/>
                </a:moveTo>
                <a:cubicBezTo>
                  <a:pt x="166721" y="213927"/>
                  <a:pt x="154170" y="226458"/>
                  <a:pt x="154170" y="241921"/>
                </a:cubicBezTo>
                <a:cubicBezTo>
                  <a:pt x="154170" y="257384"/>
                  <a:pt x="166721" y="269825"/>
                  <a:pt x="182120" y="269825"/>
                </a:cubicBezTo>
                <a:cubicBezTo>
                  <a:pt x="197608" y="269825"/>
                  <a:pt x="210159" y="257384"/>
                  <a:pt x="210159" y="241921"/>
                </a:cubicBezTo>
                <a:cubicBezTo>
                  <a:pt x="210159" y="226458"/>
                  <a:pt x="197608" y="213927"/>
                  <a:pt x="182120" y="213927"/>
                </a:cubicBezTo>
                <a:close/>
                <a:moveTo>
                  <a:pt x="49843" y="182341"/>
                </a:moveTo>
                <a:cubicBezTo>
                  <a:pt x="49754" y="284222"/>
                  <a:pt x="51089" y="313381"/>
                  <a:pt x="51089" y="313381"/>
                </a:cubicBezTo>
                <a:cubicBezTo>
                  <a:pt x="50377" y="312492"/>
                  <a:pt x="46463" y="307336"/>
                  <a:pt x="15507" y="266442"/>
                </a:cubicBezTo>
                <a:cubicBezTo>
                  <a:pt x="9548" y="258529"/>
                  <a:pt x="9103" y="247861"/>
                  <a:pt x="14262" y="239505"/>
                </a:cubicBezTo>
                <a:close/>
                <a:moveTo>
                  <a:pt x="79310" y="163006"/>
                </a:moveTo>
                <a:lnTo>
                  <a:pt x="285019" y="163006"/>
                </a:lnTo>
                <a:cubicBezTo>
                  <a:pt x="290360" y="163006"/>
                  <a:pt x="294632" y="167361"/>
                  <a:pt x="294632" y="172693"/>
                </a:cubicBezTo>
                <a:lnTo>
                  <a:pt x="294632" y="304928"/>
                </a:lnTo>
                <a:cubicBezTo>
                  <a:pt x="294632" y="310260"/>
                  <a:pt x="290360" y="314526"/>
                  <a:pt x="285019" y="314526"/>
                </a:cubicBezTo>
                <a:lnTo>
                  <a:pt x="208023" y="314526"/>
                </a:lnTo>
                <a:lnTo>
                  <a:pt x="208023" y="341186"/>
                </a:lnTo>
                <a:lnTo>
                  <a:pt x="241314" y="341186"/>
                </a:lnTo>
                <a:cubicBezTo>
                  <a:pt x="250749" y="341186"/>
                  <a:pt x="258493" y="348917"/>
                  <a:pt x="258493" y="358426"/>
                </a:cubicBezTo>
                <a:cubicBezTo>
                  <a:pt x="258493" y="363403"/>
                  <a:pt x="256357" y="367846"/>
                  <a:pt x="252974" y="371045"/>
                </a:cubicBezTo>
                <a:lnTo>
                  <a:pt x="276118" y="371045"/>
                </a:lnTo>
                <a:cubicBezTo>
                  <a:pt x="276118" y="370868"/>
                  <a:pt x="276207" y="370690"/>
                  <a:pt x="276296" y="370423"/>
                </a:cubicBezTo>
                <a:cubicBezTo>
                  <a:pt x="277631" y="366691"/>
                  <a:pt x="278343" y="362603"/>
                  <a:pt x="278343" y="358426"/>
                </a:cubicBezTo>
                <a:cubicBezTo>
                  <a:pt x="278343" y="349184"/>
                  <a:pt x="274960" y="340830"/>
                  <a:pt x="269353" y="334343"/>
                </a:cubicBezTo>
                <a:lnTo>
                  <a:pt x="285019" y="334343"/>
                </a:lnTo>
                <a:cubicBezTo>
                  <a:pt x="288312" y="334343"/>
                  <a:pt x="291606" y="333810"/>
                  <a:pt x="294632" y="332743"/>
                </a:cubicBezTo>
                <a:lnTo>
                  <a:pt x="294632" y="370423"/>
                </a:lnTo>
                <a:cubicBezTo>
                  <a:pt x="294632" y="370423"/>
                  <a:pt x="334154" y="370690"/>
                  <a:pt x="336201" y="371045"/>
                </a:cubicBezTo>
                <a:lnTo>
                  <a:pt x="337180" y="371045"/>
                </a:lnTo>
                <a:lnTo>
                  <a:pt x="337180" y="371223"/>
                </a:lnTo>
                <a:cubicBezTo>
                  <a:pt x="352669" y="374511"/>
                  <a:pt x="364329" y="388286"/>
                  <a:pt x="364329" y="404726"/>
                </a:cubicBezTo>
                <a:lnTo>
                  <a:pt x="364329" y="589482"/>
                </a:lnTo>
                <a:cubicBezTo>
                  <a:pt x="364329" y="598991"/>
                  <a:pt x="356585" y="606722"/>
                  <a:pt x="347061" y="606722"/>
                </a:cubicBezTo>
                <a:cubicBezTo>
                  <a:pt x="337536" y="606722"/>
                  <a:pt x="329881" y="598991"/>
                  <a:pt x="329881" y="589482"/>
                </a:cubicBezTo>
                <a:lnTo>
                  <a:pt x="329881" y="437874"/>
                </a:lnTo>
                <a:lnTo>
                  <a:pt x="34448" y="437874"/>
                </a:lnTo>
                <a:lnTo>
                  <a:pt x="34448" y="589482"/>
                </a:lnTo>
                <a:cubicBezTo>
                  <a:pt x="34448" y="598991"/>
                  <a:pt x="26704" y="606722"/>
                  <a:pt x="17268" y="606722"/>
                </a:cubicBezTo>
                <a:cubicBezTo>
                  <a:pt x="7744" y="606722"/>
                  <a:pt x="0" y="598991"/>
                  <a:pt x="0" y="589482"/>
                </a:cubicBezTo>
                <a:lnTo>
                  <a:pt x="0" y="404726"/>
                </a:lnTo>
                <a:cubicBezTo>
                  <a:pt x="0" y="388108"/>
                  <a:pt x="11838" y="374245"/>
                  <a:pt x="27594" y="371134"/>
                </a:cubicBezTo>
                <a:lnTo>
                  <a:pt x="27594" y="371045"/>
                </a:lnTo>
                <a:lnTo>
                  <a:pt x="28128" y="371045"/>
                </a:lnTo>
                <a:cubicBezTo>
                  <a:pt x="30086" y="370690"/>
                  <a:pt x="68807" y="370423"/>
                  <a:pt x="68807" y="370423"/>
                </a:cubicBezTo>
                <a:lnTo>
                  <a:pt x="68807" y="332388"/>
                </a:lnTo>
                <a:cubicBezTo>
                  <a:pt x="72100" y="333632"/>
                  <a:pt x="75661" y="334343"/>
                  <a:pt x="79310" y="334343"/>
                </a:cubicBezTo>
                <a:lnTo>
                  <a:pt x="94887" y="334343"/>
                </a:lnTo>
                <a:cubicBezTo>
                  <a:pt x="89369" y="340830"/>
                  <a:pt x="85986" y="349184"/>
                  <a:pt x="85986" y="358426"/>
                </a:cubicBezTo>
                <a:cubicBezTo>
                  <a:pt x="85986" y="362603"/>
                  <a:pt x="86698" y="366691"/>
                  <a:pt x="88033" y="370423"/>
                </a:cubicBezTo>
                <a:cubicBezTo>
                  <a:pt x="88122" y="370690"/>
                  <a:pt x="88122" y="370868"/>
                  <a:pt x="88211" y="371045"/>
                </a:cubicBezTo>
                <a:lnTo>
                  <a:pt x="111355" y="371045"/>
                </a:lnTo>
                <a:cubicBezTo>
                  <a:pt x="107972" y="367846"/>
                  <a:pt x="105836" y="363403"/>
                  <a:pt x="105836" y="358426"/>
                </a:cubicBezTo>
                <a:cubicBezTo>
                  <a:pt x="105836" y="348917"/>
                  <a:pt x="113491" y="341186"/>
                  <a:pt x="123015" y="341186"/>
                </a:cubicBezTo>
                <a:lnTo>
                  <a:pt x="156307" y="341186"/>
                </a:lnTo>
                <a:lnTo>
                  <a:pt x="156307" y="314526"/>
                </a:lnTo>
                <a:lnTo>
                  <a:pt x="79310" y="314526"/>
                </a:lnTo>
                <a:cubicBezTo>
                  <a:pt x="73969" y="314526"/>
                  <a:pt x="69608" y="310260"/>
                  <a:pt x="69608" y="304928"/>
                </a:cubicBezTo>
                <a:lnTo>
                  <a:pt x="69608" y="172693"/>
                </a:lnTo>
                <a:cubicBezTo>
                  <a:pt x="69608" y="167361"/>
                  <a:pt x="73969" y="163006"/>
                  <a:pt x="79310" y="163006"/>
                </a:cubicBezTo>
                <a:close/>
                <a:moveTo>
                  <a:pt x="272801" y="41302"/>
                </a:moveTo>
                <a:cubicBezTo>
                  <a:pt x="285082" y="36412"/>
                  <a:pt x="298876" y="42457"/>
                  <a:pt x="303681" y="54725"/>
                </a:cubicBezTo>
                <a:lnTo>
                  <a:pt x="353428" y="181136"/>
                </a:lnTo>
                <a:cubicBezTo>
                  <a:pt x="357343" y="191092"/>
                  <a:pt x="354140" y="202471"/>
                  <a:pt x="345596" y="208872"/>
                </a:cubicBezTo>
                <a:cubicBezTo>
                  <a:pt x="341325" y="212072"/>
                  <a:pt x="336252" y="213672"/>
                  <a:pt x="331269" y="213672"/>
                </a:cubicBezTo>
                <a:cubicBezTo>
                  <a:pt x="322369" y="213672"/>
                  <a:pt x="317208" y="209139"/>
                  <a:pt x="314449" y="207005"/>
                </a:cubicBezTo>
                <a:lnTo>
                  <a:pt x="314449" y="172691"/>
                </a:lnTo>
                <a:cubicBezTo>
                  <a:pt x="314449" y="156423"/>
                  <a:pt x="301189" y="143177"/>
                  <a:pt x="284993" y="143177"/>
                </a:cubicBezTo>
                <a:lnTo>
                  <a:pt x="158714" y="143177"/>
                </a:lnTo>
                <a:cubicBezTo>
                  <a:pt x="72391" y="143177"/>
                  <a:pt x="75061" y="142288"/>
                  <a:pt x="67319" y="145755"/>
                </a:cubicBezTo>
                <a:cubicBezTo>
                  <a:pt x="76574" y="127265"/>
                  <a:pt x="95796" y="114464"/>
                  <a:pt x="117866" y="114464"/>
                </a:cubicBezTo>
                <a:lnTo>
                  <a:pt x="246104" y="114464"/>
                </a:lnTo>
                <a:cubicBezTo>
                  <a:pt x="253846" y="114464"/>
                  <a:pt x="263368" y="116864"/>
                  <a:pt x="280810" y="126731"/>
                </a:cubicBezTo>
                <a:lnTo>
                  <a:pt x="259363" y="72149"/>
                </a:lnTo>
                <a:cubicBezTo>
                  <a:pt x="254469" y="59881"/>
                  <a:pt x="260520" y="46102"/>
                  <a:pt x="272801" y="41302"/>
                </a:cubicBezTo>
                <a:close/>
                <a:moveTo>
                  <a:pt x="181989" y="0"/>
                </a:moveTo>
                <a:cubicBezTo>
                  <a:pt x="209309" y="0"/>
                  <a:pt x="231456" y="22100"/>
                  <a:pt x="231456" y="49361"/>
                </a:cubicBezTo>
                <a:cubicBezTo>
                  <a:pt x="231456" y="76622"/>
                  <a:pt x="209309" y="98722"/>
                  <a:pt x="181989" y="98722"/>
                </a:cubicBezTo>
                <a:cubicBezTo>
                  <a:pt x="154669" y="98722"/>
                  <a:pt x="132522" y="76622"/>
                  <a:pt x="132522" y="49361"/>
                </a:cubicBezTo>
                <a:cubicBezTo>
                  <a:pt x="132522" y="22100"/>
                  <a:pt x="154669" y="0"/>
                  <a:pt x="181989"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3" name="Text Box 2"/>
          <p:cNvSpPr txBox="1"/>
          <p:nvPr/>
        </p:nvSpPr>
        <p:spPr>
          <a:xfrm>
            <a:off x="360045" y="1456690"/>
            <a:ext cx="10132695" cy="1630045"/>
          </a:xfrm>
          <a:prstGeom prst="rect">
            <a:avLst/>
          </a:prstGeom>
          <a:noFill/>
        </p:spPr>
        <p:txBody>
          <a:bodyPr wrap="square" rtlCol="0" anchor="t">
            <a:spAutoFit/>
          </a:bodyPr>
          <a:p>
            <a:r>
              <a:rPr lang="en-US" altLang="en-US">
                <a:sym typeface="+mn-ea"/>
              </a:rPr>
              <a:t>索引项间隔由log.index.interval.bytes确定，默认是4K。</a:t>
            </a:r>
            <a:r>
              <a:rPr lang="en-US" altLang="en-US"/>
              <a:t>在2.0之后有kafka-dump-log.sh脚本，在1.1.1用如下方法查看：</a:t>
            </a:r>
            <a:endParaRPr lang="en-US"/>
          </a:p>
          <a:p>
            <a:r>
              <a:rPr lang="en-US"/>
              <a:t>~/bigdata/kafka_2.11-1.1.1/bin/kafka-run-class.sh kafka.tools.DumpLogSegments --files 00000000000000000000.</a:t>
            </a:r>
            <a:r>
              <a:rPr lang="en-US" altLang="en-US"/>
              <a:t>index</a:t>
            </a:r>
            <a:r>
              <a:rPr lang="en-US"/>
              <a:t> --print-data-log &gt; /tmp/tina.</a:t>
            </a:r>
            <a:r>
              <a:rPr lang="en-US" altLang="en-US"/>
              <a:t>index</a:t>
            </a:r>
            <a:endParaRPr lang="en-US" altLang="en-US"/>
          </a:p>
        </p:txBody>
      </p:sp>
      <p:sp>
        <p:nvSpPr>
          <p:cNvPr id="8" name="Rectangle 7"/>
          <p:cNvSpPr/>
          <p:nvPr/>
        </p:nvSpPr>
        <p:spPr>
          <a:xfrm>
            <a:off x="582930" y="692150"/>
            <a:ext cx="1800225" cy="665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US"/>
              <a:t>相对位移（4bytes）</a:t>
            </a:r>
            <a:endParaRPr lang="en-US" altLang="en-US"/>
          </a:p>
        </p:txBody>
      </p:sp>
      <p:sp>
        <p:nvSpPr>
          <p:cNvPr id="6" name="Rectangle 5"/>
          <p:cNvSpPr/>
          <p:nvPr/>
        </p:nvSpPr>
        <p:spPr>
          <a:xfrm>
            <a:off x="2383155" y="692150"/>
            <a:ext cx="1800225" cy="665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US"/>
              <a:t>物理位置（4bytes）</a:t>
            </a:r>
            <a:endParaRPr lang="en-US" altLang="en-US"/>
          </a:p>
        </p:txBody>
      </p:sp>
      <p:pic>
        <p:nvPicPr>
          <p:cNvPr id="7" name="Picture 6"/>
          <p:cNvPicPr>
            <a:picLocks noChangeAspect="1"/>
          </p:cNvPicPr>
          <p:nvPr/>
        </p:nvPicPr>
        <p:blipFill>
          <a:blip r:embed="rId1"/>
          <a:stretch>
            <a:fillRect/>
          </a:stretch>
        </p:blipFill>
        <p:spPr>
          <a:xfrm>
            <a:off x="504825" y="3355975"/>
            <a:ext cx="3286125" cy="33578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7152959" y="6708955"/>
            <a:ext cx="2352675" cy="401637"/>
          </a:xfrm>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4" name="标题 3"/>
          <p:cNvSpPr>
            <a:spLocks noGrp="1"/>
          </p:cNvSpPr>
          <p:nvPr>
            <p:ph type="ctrTitle"/>
          </p:nvPr>
        </p:nvSpPr>
        <p:spPr>
          <a:xfrm>
            <a:off x="359792" y="0"/>
            <a:ext cx="5670391" cy="835869"/>
          </a:xfrm>
        </p:spPr>
        <p:txBody>
          <a:bodyPr>
            <a:normAutofit/>
          </a:bodyPr>
          <a:lstStyle/>
          <a:p>
            <a:r>
              <a:rPr lang="en-US" altLang="en-US" dirty="0">
                <a:latin typeface="+mn-lt"/>
                <a:ea typeface="+mn-ea"/>
                <a:cs typeface="+mn-ea"/>
                <a:sym typeface="+mn-lt"/>
              </a:rPr>
              <a:t>7</a:t>
            </a:r>
            <a:r>
              <a:rPr lang="en-US" altLang="zh-CN" dirty="0">
                <a:latin typeface="+mn-lt"/>
                <a:ea typeface="+mn-ea"/>
                <a:cs typeface="+mn-ea"/>
                <a:sym typeface="+mn-lt"/>
              </a:rPr>
              <a:t>. </a:t>
            </a:r>
            <a:r>
              <a:rPr lang="en-US" altLang="en-US" dirty="0">
                <a:latin typeface="+mn-lt"/>
                <a:ea typeface="+mn-ea"/>
                <a:cs typeface="+mn-ea"/>
                <a:sym typeface="+mn-lt"/>
              </a:rPr>
              <a:t>时间戳索引文件</a:t>
            </a:r>
            <a:endParaRPr lang="en-US" altLang="en-US" dirty="0">
              <a:latin typeface="+mn-lt"/>
              <a:ea typeface="+mn-ea"/>
              <a:cs typeface="+mn-ea"/>
              <a:sym typeface="+mn-lt"/>
            </a:endParaRPr>
          </a:p>
        </p:txBody>
      </p:sp>
      <p:sp>
        <p:nvSpPr>
          <p:cNvPr id="89" name="page-code-symbol_45137"/>
          <p:cNvSpPr>
            <a:spLocks noChangeAspect="1"/>
          </p:cNvSpPr>
          <p:nvPr/>
        </p:nvSpPr>
        <p:spPr bwMode="auto">
          <a:xfrm>
            <a:off x="3418007" y="4925294"/>
            <a:ext cx="609685" cy="518731"/>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5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 name="T58" fmla="*/ 157 w 500"/>
              <a:gd name="T59" fmla="*/ 333 h 426"/>
              <a:gd name="T60" fmla="*/ 143 w 500"/>
              <a:gd name="T61" fmla="*/ 327 h 426"/>
              <a:gd name="T62" fmla="*/ 143 w 500"/>
              <a:gd name="T63" fmla="*/ 299 h 426"/>
              <a:gd name="T64" fmla="*/ 206 w 500"/>
              <a:gd name="T65" fmla="*/ 235 h 426"/>
              <a:gd name="T66" fmla="*/ 143 w 500"/>
              <a:gd name="T67" fmla="*/ 171 h 426"/>
              <a:gd name="T68" fmla="*/ 143 w 500"/>
              <a:gd name="T69" fmla="*/ 143 h 426"/>
              <a:gd name="T70" fmla="*/ 171 w 500"/>
              <a:gd name="T71" fmla="*/ 143 h 426"/>
              <a:gd name="T72" fmla="*/ 249 w 500"/>
              <a:gd name="T73" fmla="*/ 221 h 426"/>
              <a:gd name="T74" fmla="*/ 249 w 500"/>
              <a:gd name="T75" fmla="*/ 249 h 426"/>
              <a:gd name="T76" fmla="*/ 171 w 500"/>
              <a:gd name="T77" fmla="*/ 327 h 426"/>
              <a:gd name="T78" fmla="*/ 157 w 500"/>
              <a:gd name="T79" fmla="*/ 333 h 426"/>
              <a:gd name="T80" fmla="*/ 366 w 500"/>
              <a:gd name="T81" fmla="*/ 333 h 426"/>
              <a:gd name="T82" fmla="*/ 263 w 500"/>
              <a:gd name="T83" fmla="*/ 333 h 426"/>
              <a:gd name="T84" fmla="*/ 243 w 500"/>
              <a:gd name="T85" fmla="*/ 313 h 426"/>
              <a:gd name="T86" fmla="*/ 263 w 500"/>
              <a:gd name="T87" fmla="*/ 293 h 426"/>
              <a:gd name="T88" fmla="*/ 366 w 500"/>
              <a:gd name="T89" fmla="*/ 293 h 426"/>
              <a:gd name="T90" fmla="*/ 386 w 500"/>
              <a:gd name="T91" fmla="*/ 313 h 426"/>
              <a:gd name="T92" fmla="*/ 366 w 500"/>
              <a:gd name="T93" fmla="*/ 3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5" y="42"/>
                  <a:pt x="435" y="54"/>
                </a:cubicBezTo>
                <a:cubicBezTo>
                  <a:pt x="435"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moveTo>
                  <a:pt x="157" y="333"/>
                </a:moveTo>
                <a:cubicBezTo>
                  <a:pt x="152" y="333"/>
                  <a:pt x="146" y="331"/>
                  <a:pt x="143" y="327"/>
                </a:cubicBezTo>
                <a:cubicBezTo>
                  <a:pt x="135" y="319"/>
                  <a:pt x="135" y="307"/>
                  <a:pt x="143" y="299"/>
                </a:cubicBezTo>
                <a:lnTo>
                  <a:pt x="206" y="235"/>
                </a:lnTo>
                <a:lnTo>
                  <a:pt x="143" y="171"/>
                </a:lnTo>
                <a:cubicBezTo>
                  <a:pt x="135" y="163"/>
                  <a:pt x="135" y="151"/>
                  <a:pt x="143" y="143"/>
                </a:cubicBezTo>
                <a:cubicBezTo>
                  <a:pt x="150" y="135"/>
                  <a:pt x="163" y="135"/>
                  <a:pt x="171" y="143"/>
                </a:cubicBezTo>
                <a:lnTo>
                  <a:pt x="249" y="221"/>
                </a:lnTo>
                <a:cubicBezTo>
                  <a:pt x="257" y="229"/>
                  <a:pt x="257" y="241"/>
                  <a:pt x="249" y="249"/>
                </a:cubicBezTo>
                <a:lnTo>
                  <a:pt x="171" y="327"/>
                </a:lnTo>
                <a:cubicBezTo>
                  <a:pt x="167" y="331"/>
                  <a:pt x="162" y="333"/>
                  <a:pt x="157" y="333"/>
                </a:cubicBezTo>
                <a:close/>
                <a:moveTo>
                  <a:pt x="366" y="333"/>
                </a:moveTo>
                <a:lnTo>
                  <a:pt x="263" y="333"/>
                </a:lnTo>
                <a:cubicBezTo>
                  <a:pt x="252" y="333"/>
                  <a:pt x="243" y="324"/>
                  <a:pt x="243" y="313"/>
                </a:cubicBezTo>
                <a:cubicBezTo>
                  <a:pt x="243" y="302"/>
                  <a:pt x="252" y="293"/>
                  <a:pt x="263" y="293"/>
                </a:cubicBezTo>
                <a:lnTo>
                  <a:pt x="366" y="293"/>
                </a:lnTo>
                <a:cubicBezTo>
                  <a:pt x="377" y="293"/>
                  <a:pt x="386" y="302"/>
                  <a:pt x="386" y="313"/>
                </a:cubicBezTo>
                <a:cubicBezTo>
                  <a:pt x="386" y="324"/>
                  <a:pt x="377" y="333"/>
                  <a:pt x="366" y="333"/>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0" name="programmer_199475"/>
          <p:cNvSpPr>
            <a:spLocks noChangeAspect="1"/>
          </p:cNvSpPr>
          <p:nvPr/>
        </p:nvSpPr>
        <p:spPr bwMode="auto">
          <a:xfrm>
            <a:off x="1062638" y="4879817"/>
            <a:ext cx="366108" cy="609685"/>
          </a:xfrm>
          <a:custGeom>
            <a:avLst/>
            <a:gdLst>
              <a:gd name="connsiteX0" fmla="*/ 188198 w 364329"/>
              <a:gd name="connsiteY0" fmla="*/ 458252 h 606722"/>
              <a:gd name="connsiteX1" fmla="*/ 245427 w 364329"/>
              <a:gd name="connsiteY1" fmla="*/ 458252 h 606722"/>
              <a:gd name="connsiteX2" fmla="*/ 245427 w 364329"/>
              <a:gd name="connsiteY2" fmla="*/ 552503 h 606722"/>
              <a:gd name="connsiteX3" fmla="*/ 216768 w 364329"/>
              <a:gd name="connsiteY3" fmla="*/ 581107 h 606722"/>
              <a:gd name="connsiteX4" fmla="*/ 188198 w 364329"/>
              <a:gd name="connsiteY4" fmla="*/ 552503 h 606722"/>
              <a:gd name="connsiteX5" fmla="*/ 118550 w 364329"/>
              <a:gd name="connsiteY5" fmla="*/ 458252 h 606722"/>
              <a:gd name="connsiteX6" fmla="*/ 175779 w 364329"/>
              <a:gd name="connsiteY6" fmla="*/ 458252 h 606722"/>
              <a:gd name="connsiteX7" fmla="*/ 175779 w 364329"/>
              <a:gd name="connsiteY7" fmla="*/ 552557 h 606722"/>
              <a:gd name="connsiteX8" fmla="*/ 147209 w 364329"/>
              <a:gd name="connsiteY8" fmla="*/ 581177 h 606722"/>
              <a:gd name="connsiteX9" fmla="*/ 118550 w 364329"/>
              <a:gd name="connsiteY9" fmla="*/ 552557 h 606722"/>
              <a:gd name="connsiteX10" fmla="*/ 182120 w 364329"/>
              <a:gd name="connsiteY10" fmla="*/ 213927 h 606722"/>
              <a:gd name="connsiteX11" fmla="*/ 154170 w 364329"/>
              <a:gd name="connsiteY11" fmla="*/ 241921 h 606722"/>
              <a:gd name="connsiteX12" fmla="*/ 182120 w 364329"/>
              <a:gd name="connsiteY12" fmla="*/ 269825 h 606722"/>
              <a:gd name="connsiteX13" fmla="*/ 210159 w 364329"/>
              <a:gd name="connsiteY13" fmla="*/ 241921 h 606722"/>
              <a:gd name="connsiteX14" fmla="*/ 182120 w 364329"/>
              <a:gd name="connsiteY14" fmla="*/ 213927 h 606722"/>
              <a:gd name="connsiteX15" fmla="*/ 49843 w 364329"/>
              <a:gd name="connsiteY15" fmla="*/ 182341 h 606722"/>
              <a:gd name="connsiteX16" fmla="*/ 51089 w 364329"/>
              <a:gd name="connsiteY16" fmla="*/ 313381 h 606722"/>
              <a:gd name="connsiteX17" fmla="*/ 15507 w 364329"/>
              <a:gd name="connsiteY17" fmla="*/ 266442 h 606722"/>
              <a:gd name="connsiteX18" fmla="*/ 14262 w 364329"/>
              <a:gd name="connsiteY18" fmla="*/ 239505 h 606722"/>
              <a:gd name="connsiteX19" fmla="*/ 79310 w 364329"/>
              <a:gd name="connsiteY19" fmla="*/ 163006 h 606722"/>
              <a:gd name="connsiteX20" fmla="*/ 285019 w 364329"/>
              <a:gd name="connsiteY20" fmla="*/ 163006 h 606722"/>
              <a:gd name="connsiteX21" fmla="*/ 294632 w 364329"/>
              <a:gd name="connsiteY21" fmla="*/ 172693 h 606722"/>
              <a:gd name="connsiteX22" fmla="*/ 294632 w 364329"/>
              <a:gd name="connsiteY22" fmla="*/ 304928 h 606722"/>
              <a:gd name="connsiteX23" fmla="*/ 285019 w 364329"/>
              <a:gd name="connsiteY23" fmla="*/ 314526 h 606722"/>
              <a:gd name="connsiteX24" fmla="*/ 208023 w 364329"/>
              <a:gd name="connsiteY24" fmla="*/ 314526 h 606722"/>
              <a:gd name="connsiteX25" fmla="*/ 208023 w 364329"/>
              <a:gd name="connsiteY25" fmla="*/ 341186 h 606722"/>
              <a:gd name="connsiteX26" fmla="*/ 241314 w 364329"/>
              <a:gd name="connsiteY26" fmla="*/ 341186 h 606722"/>
              <a:gd name="connsiteX27" fmla="*/ 258493 w 364329"/>
              <a:gd name="connsiteY27" fmla="*/ 358426 h 606722"/>
              <a:gd name="connsiteX28" fmla="*/ 252974 w 364329"/>
              <a:gd name="connsiteY28" fmla="*/ 371045 h 606722"/>
              <a:gd name="connsiteX29" fmla="*/ 276118 w 364329"/>
              <a:gd name="connsiteY29" fmla="*/ 371045 h 606722"/>
              <a:gd name="connsiteX30" fmla="*/ 276296 w 364329"/>
              <a:gd name="connsiteY30" fmla="*/ 370423 h 606722"/>
              <a:gd name="connsiteX31" fmla="*/ 278343 w 364329"/>
              <a:gd name="connsiteY31" fmla="*/ 358426 h 606722"/>
              <a:gd name="connsiteX32" fmla="*/ 269353 w 364329"/>
              <a:gd name="connsiteY32" fmla="*/ 334343 h 606722"/>
              <a:gd name="connsiteX33" fmla="*/ 285019 w 364329"/>
              <a:gd name="connsiteY33" fmla="*/ 334343 h 606722"/>
              <a:gd name="connsiteX34" fmla="*/ 294632 w 364329"/>
              <a:gd name="connsiteY34" fmla="*/ 332743 h 606722"/>
              <a:gd name="connsiteX35" fmla="*/ 294632 w 364329"/>
              <a:gd name="connsiteY35" fmla="*/ 370423 h 606722"/>
              <a:gd name="connsiteX36" fmla="*/ 336201 w 364329"/>
              <a:gd name="connsiteY36" fmla="*/ 371045 h 606722"/>
              <a:gd name="connsiteX37" fmla="*/ 337180 w 364329"/>
              <a:gd name="connsiteY37" fmla="*/ 371045 h 606722"/>
              <a:gd name="connsiteX38" fmla="*/ 337180 w 364329"/>
              <a:gd name="connsiteY38" fmla="*/ 371223 h 606722"/>
              <a:gd name="connsiteX39" fmla="*/ 364329 w 364329"/>
              <a:gd name="connsiteY39" fmla="*/ 404726 h 606722"/>
              <a:gd name="connsiteX40" fmla="*/ 364329 w 364329"/>
              <a:gd name="connsiteY40" fmla="*/ 589482 h 606722"/>
              <a:gd name="connsiteX41" fmla="*/ 347061 w 364329"/>
              <a:gd name="connsiteY41" fmla="*/ 606722 h 606722"/>
              <a:gd name="connsiteX42" fmla="*/ 329881 w 364329"/>
              <a:gd name="connsiteY42" fmla="*/ 589482 h 606722"/>
              <a:gd name="connsiteX43" fmla="*/ 329881 w 364329"/>
              <a:gd name="connsiteY43" fmla="*/ 437874 h 606722"/>
              <a:gd name="connsiteX44" fmla="*/ 34448 w 364329"/>
              <a:gd name="connsiteY44" fmla="*/ 437874 h 606722"/>
              <a:gd name="connsiteX45" fmla="*/ 34448 w 364329"/>
              <a:gd name="connsiteY45" fmla="*/ 589482 h 606722"/>
              <a:gd name="connsiteX46" fmla="*/ 17268 w 364329"/>
              <a:gd name="connsiteY46" fmla="*/ 606722 h 606722"/>
              <a:gd name="connsiteX47" fmla="*/ 0 w 364329"/>
              <a:gd name="connsiteY47" fmla="*/ 589482 h 606722"/>
              <a:gd name="connsiteX48" fmla="*/ 0 w 364329"/>
              <a:gd name="connsiteY48" fmla="*/ 404726 h 606722"/>
              <a:gd name="connsiteX49" fmla="*/ 27594 w 364329"/>
              <a:gd name="connsiteY49" fmla="*/ 371134 h 606722"/>
              <a:gd name="connsiteX50" fmla="*/ 27594 w 364329"/>
              <a:gd name="connsiteY50" fmla="*/ 371045 h 606722"/>
              <a:gd name="connsiteX51" fmla="*/ 28128 w 364329"/>
              <a:gd name="connsiteY51" fmla="*/ 371045 h 606722"/>
              <a:gd name="connsiteX52" fmla="*/ 68807 w 364329"/>
              <a:gd name="connsiteY52" fmla="*/ 370423 h 606722"/>
              <a:gd name="connsiteX53" fmla="*/ 68807 w 364329"/>
              <a:gd name="connsiteY53" fmla="*/ 332388 h 606722"/>
              <a:gd name="connsiteX54" fmla="*/ 79310 w 364329"/>
              <a:gd name="connsiteY54" fmla="*/ 334343 h 606722"/>
              <a:gd name="connsiteX55" fmla="*/ 94887 w 364329"/>
              <a:gd name="connsiteY55" fmla="*/ 334343 h 606722"/>
              <a:gd name="connsiteX56" fmla="*/ 85986 w 364329"/>
              <a:gd name="connsiteY56" fmla="*/ 358426 h 606722"/>
              <a:gd name="connsiteX57" fmla="*/ 88033 w 364329"/>
              <a:gd name="connsiteY57" fmla="*/ 370423 h 606722"/>
              <a:gd name="connsiteX58" fmla="*/ 88211 w 364329"/>
              <a:gd name="connsiteY58" fmla="*/ 371045 h 606722"/>
              <a:gd name="connsiteX59" fmla="*/ 111355 w 364329"/>
              <a:gd name="connsiteY59" fmla="*/ 371045 h 606722"/>
              <a:gd name="connsiteX60" fmla="*/ 105836 w 364329"/>
              <a:gd name="connsiteY60" fmla="*/ 358426 h 606722"/>
              <a:gd name="connsiteX61" fmla="*/ 123015 w 364329"/>
              <a:gd name="connsiteY61" fmla="*/ 341186 h 606722"/>
              <a:gd name="connsiteX62" fmla="*/ 156307 w 364329"/>
              <a:gd name="connsiteY62" fmla="*/ 341186 h 606722"/>
              <a:gd name="connsiteX63" fmla="*/ 156307 w 364329"/>
              <a:gd name="connsiteY63" fmla="*/ 314526 h 606722"/>
              <a:gd name="connsiteX64" fmla="*/ 79310 w 364329"/>
              <a:gd name="connsiteY64" fmla="*/ 314526 h 606722"/>
              <a:gd name="connsiteX65" fmla="*/ 69608 w 364329"/>
              <a:gd name="connsiteY65" fmla="*/ 304928 h 606722"/>
              <a:gd name="connsiteX66" fmla="*/ 69608 w 364329"/>
              <a:gd name="connsiteY66" fmla="*/ 172693 h 606722"/>
              <a:gd name="connsiteX67" fmla="*/ 79310 w 364329"/>
              <a:gd name="connsiteY67" fmla="*/ 163006 h 606722"/>
              <a:gd name="connsiteX68" fmla="*/ 272801 w 364329"/>
              <a:gd name="connsiteY68" fmla="*/ 41302 h 606722"/>
              <a:gd name="connsiteX69" fmla="*/ 303681 w 364329"/>
              <a:gd name="connsiteY69" fmla="*/ 54725 h 606722"/>
              <a:gd name="connsiteX70" fmla="*/ 353428 w 364329"/>
              <a:gd name="connsiteY70" fmla="*/ 181136 h 606722"/>
              <a:gd name="connsiteX71" fmla="*/ 345596 w 364329"/>
              <a:gd name="connsiteY71" fmla="*/ 208872 h 606722"/>
              <a:gd name="connsiteX72" fmla="*/ 331269 w 364329"/>
              <a:gd name="connsiteY72" fmla="*/ 213672 h 606722"/>
              <a:gd name="connsiteX73" fmla="*/ 314449 w 364329"/>
              <a:gd name="connsiteY73" fmla="*/ 207005 h 606722"/>
              <a:gd name="connsiteX74" fmla="*/ 314449 w 364329"/>
              <a:gd name="connsiteY74" fmla="*/ 172691 h 606722"/>
              <a:gd name="connsiteX75" fmla="*/ 284993 w 364329"/>
              <a:gd name="connsiteY75" fmla="*/ 143177 h 606722"/>
              <a:gd name="connsiteX76" fmla="*/ 158714 w 364329"/>
              <a:gd name="connsiteY76" fmla="*/ 143177 h 606722"/>
              <a:gd name="connsiteX77" fmla="*/ 67319 w 364329"/>
              <a:gd name="connsiteY77" fmla="*/ 145755 h 606722"/>
              <a:gd name="connsiteX78" fmla="*/ 117866 w 364329"/>
              <a:gd name="connsiteY78" fmla="*/ 114464 h 606722"/>
              <a:gd name="connsiteX79" fmla="*/ 246104 w 364329"/>
              <a:gd name="connsiteY79" fmla="*/ 114464 h 606722"/>
              <a:gd name="connsiteX80" fmla="*/ 280810 w 364329"/>
              <a:gd name="connsiteY80" fmla="*/ 126731 h 606722"/>
              <a:gd name="connsiteX81" fmla="*/ 259363 w 364329"/>
              <a:gd name="connsiteY81" fmla="*/ 72149 h 606722"/>
              <a:gd name="connsiteX82" fmla="*/ 272801 w 364329"/>
              <a:gd name="connsiteY82" fmla="*/ 41302 h 606722"/>
              <a:gd name="connsiteX83" fmla="*/ 181989 w 364329"/>
              <a:gd name="connsiteY83" fmla="*/ 0 h 606722"/>
              <a:gd name="connsiteX84" fmla="*/ 231456 w 364329"/>
              <a:gd name="connsiteY84" fmla="*/ 49361 h 606722"/>
              <a:gd name="connsiteX85" fmla="*/ 181989 w 364329"/>
              <a:gd name="connsiteY85" fmla="*/ 98722 h 606722"/>
              <a:gd name="connsiteX86" fmla="*/ 132522 w 364329"/>
              <a:gd name="connsiteY86" fmla="*/ 49361 h 606722"/>
              <a:gd name="connsiteX87" fmla="*/ 181989 w 364329"/>
              <a:gd name="connsiteY8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64329" h="606722">
                <a:moveTo>
                  <a:pt x="188198" y="458252"/>
                </a:moveTo>
                <a:lnTo>
                  <a:pt x="245427" y="458252"/>
                </a:lnTo>
                <a:lnTo>
                  <a:pt x="245427" y="552503"/>
                </a:lnTo>
                <a:cubicBezTo>
                  <a:pt x="245427" y="568315"/>
                  <a:pt x="232611" y="581107"/>
                  <a:pt x="216768" y="581107"/>
                </a:cubicBezTo>
                <a:cubicBezTo>
                  <a:pt x="201015" y="581107"/>
                  <a:pt x="188198" y="568315"/>
                  <a:pt x="188198" y="552503"/>
                </a:cubicBezTo>
                <a:close/>
                <a:moveTo>
                  <a:pt x="118550" y="458252"/>
                </a:moveTo>
                <a:lnTo>
                  <a:pt x="175779" y="458252"/>
                </a:lnTo>
                <a:lnTo>
                  <a:pt x="175779" y="552557"/>
                </a:lnTo>
                <a:cubicBezTo>
                  <a:pt x="175779" y="568378"/>
                  <a:pt x="162963" y="581177"/>
                  <a:pt x="147209" y="581177"/>
                </a:cubicBezTo>
                <a:cubicBezTo>
                  <a:pt x="131366" y="581177"/>
                  <a:pt x="118550" y="568378"/>
                  <a:pt x="118550" y="552557"/>
                </a:cubicBezTo>
                <a:close/>
                <a:moveTo>
                  <a:pt x="182120" y="213927"/>
                </a:moveTo>
                <a:cubicBezTo>
                  <a:pt x="166721" y="213927"/>
                  <a:pt x="154170" y="226458"/>
                  <a:pt x="154170" y="241921"/>
                </a:cubicBezTo>
                <a:cubicBezTo>
                  <a:pt x="154170" y="257384"/>
                  <a:pt x="166721" y="269825"/>
                  <a:pt x="182120" y="269825"/>
                </a:cubicBezTo>
                <a:cubicBezTo>
                  <a:pt x="197608" y="269825"/>
                  <a:pt x="210159" y="257384"/>
                  <a:pt x="210159" y="241921"/>
                </a:cubicBezTo>
                <a:cubicBezTo>
                  <a:pt x="210159" y="226458"/>
                  <a:pt x="197608" y="213927"/>
                  <a:pt x="182120" y="213927"/>
                </a:cubicBezTo>
                <a:close/>
                <a:moveTo>
                  <a:pt x="49843" y="182341"/>
                </a:moveTo>
                <a:cubicBezTo>
                  <a:pt x="49754" y="284222"/>
                  <a:pt x="51089" y="313381"/>
                  <a:pt x="51089" y="313381"/>
                </a:cubicBezTo>
                <a:cubicBezTo>
                  <a:pt x="50377" y="312492"/>
                  <a:pt x="46463" y="307336"/>
                  <a:pt x="15507" y="266442"/>
                </a:cubicBezTo>
                <a:cubicBezTo>
                  <a:pt x="9548" y="258529"/>
                  <a:pt x="9103" y="247861"/>
                  <a:pt x="14262" y="239505"/>
                </a:cubicBezTo>
                <a:close/>
                <a:moveTo>
                  <a:pt x="79310" y="163006"/>
                </a:moveTo>
                <a:lnTo>
                  <a:pt x="285019" y="163006"/>
                </a:lnTo>
                <a:cubicBezTo>
                  <a:pt x="290360" y="163006"/>
                  <a:pt x="294632" y="167361"/>
                  <a:pt x="294632" y="172693"/>
                </a:cubicBezTo>
                <a:lnTo>
                  <a:pt x="294632" y="304928"/>
                </a:lnTo>
                <a:cubicBezTo>
                  <a:pt x="294632" y="310260"/>
                  <a:pt x="290360" y="314526"/>
                  <a:pt x="285019" y="314526"/>
                </a:cubicBezTo>
                <a:lnTo>
                  <a:pt x="208023" y="314526"/>
                </a:lnTo>
                <a:lnTo>
                  <a:pt x="208023" y="341186"/>
                </a:lnTo>
                <a:lnTo>
                  <a:pt x="241314" y="341186"/>
                </a:lnTo>
                <a:cubicBezTo>
                  <a:pt x="250749" y="341186"/>
                  <a:pt x="258493" y="348917"/>
                  <a:pt x="258493" y="358426"/>
                </a:cubicBezTo>
                <a:cubicBezTo>
                  <a:pt x="258493" y="363403"/>
                  <a:pt x="256357" y="367846"/>
                  <a:pt x="252974" y="371045"/>
                </a:cubicBezTo>
                <a:lnTo>
                  <a:pt x="276118" y="371045"/>
                </a:lnTo>
                <a:cubicBezTo>
                  <a:pt x="276118" y="370868"/>
                  <a:pt x="276207" y="370690"/>
                  <a:pt x="276296" y="370423"/>
                </a:cubicBezTo>
                <a:cubicBezTo>
                  <a:pt x="277631" y="366691"/>
                  <a:pt x="278343" y="362603"/>
                  <a:pt x="278343" y="358426"/>
                </a:cubicBezTo>
                <a:cubicBezTo>
                  <a:pt x="278343" y="349184"/>
                  <a:pt x="274960" y="340830"/>
                  <a:pt x="269353" y="334343"/>
                </a:cubicBezTo>
                <a:lnTo>
                  <a:pt x="285019" y="334343"/>
                </a:lnTo>
                <a:cubicBezTo>
                  <a:pt x="288312" y="334343"/>
                  <a:pt x="291606" y="333810"/>
                  <a:pt x="294632" y="332743"/>
                </a:cubicBezTo>
                <a:lnTo>
                  <a:pt x="294632" y="370423"/>
                </a:lnTo>
                <a:cubicBezTo>
                  <a:pt x="294632" y="370423"/>
                  <a:pt x="334154" y="370690"/>
                  <a:pt x="336201" y="371045"/>
                </a:cubicBezTo>
                <a:lnTo>
                  <a:pt x="337180" y="371045"/>
                </a:lnTo>
                <a:lnTo>
                  <a:pt x="337180" y="371223"/>
                </a:lnTo>
                <a:cubicBezTo>
                  <a:pt x="352669" y="374511"/>
                  <a:pt x="364329" y="388286"/>
                  <a:pt x="364329" y="404726"/>
                </a:cubicBezTo>
                <a:lnTo>
                  <a:pt x="364329" y="589482"/>
                </a:lnTo>
                <a:cubicBezTo>
                  <a:pt x="364329" y="598991"/>
                  <a:pt x="356585" y="606722"/>
                  <a:pt x="347061" y="606722"/>
                </a:cubicBezTo>
                <a:cubicBezTo>
                  <a:pt x="337536" y="606722"/>
                  <a:pt x="329881" y="598991"/>
                  <a:pt x="329881" y="589482"/>
                </a:cubicBezTo>
                <a:lnTo>
                  <a:pt x="329881" y="437874"/>
                </a:lnTo>
                <a:lnTo>
                  <a:pt x="34448" y="437874"/>
                </a:lnTo>
                <a:lnTo>
                  <a:pt x="34448" y="589482"/>
                </a:lnTo>
                <a:cubicBezTo>
                  <a:pt x="34448" y="598991"/>
                  <a:pt x="26704" y="606722"/>
                  <a:pt x="17268" y="606722"/>
                </a:cubicBezTo>
                <a:cubicBezTo>
                  <a:pt x="7744" y="606722"/>
                  <a:pt x="0" y="598991"/>
                  <a:pt x="0" y="589482"/>
                </a:cubicBezTo>
                <a:lnTo>
                  <a:pt x="0" y="404726"/>
                </a:lnTo>
                <a:cubicBezTo>
                  <a:pt x="0" y="388108"/>
                  <a:pt x="11838" y="374245"/>
                  <a:pt x="27594" y="371134"/>
                </a:cubicBezTo>
                <a:lnTo>
                  <a:pt x="27594" y="371045"/>
                </a:lnTo>
                <a:lnTo>
                  <a:pt x="28128" y="371045"/>
                </a:lnTo>
                <a:cubicBezTo>
                  <a:pt x="30086" y="370690"/>
                  <a:pt x="68807" y="370423"/>
                  <a:pt x="68807" y="370423"/>
                </a:cubicBezTo>
                <a:lnTo>
                  <a:pt x="68807" y="332388"/>
                </a:lnTo>
                <a:cubicBezTo>
                  <a:pt x="72100" y="333632"/>
                  <a:pt x="75661" y="334343"/>
                  <a:pt x="79310" y="334343"/>
                </a:cubicBezTo>
                <a:lnTo>
                  <a:pt x="94887" y="334343"/>
                </a:lnTo>
                <a:cubicBezTo>
                  <a:pt x="89369" y="340830"/>
                  <a:pt x="85986" y="349184"/>
                  <a:pt x="85986" y="358426"/>
                </a:cubicBezTo>
                <a:cubicBezTo>
                  <a:pt x="85986" y="362603"/>
                  <a:pt x="86698" y="366691"/>
                  <a:pt x="88033" y="370423"/>
                </a:cubicBezTo>
                <a:cubicBezTo>
                  <a:pt x="88122" y="370690"/>
                  <a:pt x="88122" y="370868"/>
                  <a:pt x="88211" y="371045"/>
                </a:cubicBezTo>
                <a:lnTo>
                  <a:pt x="111355" y="371045"/>
                </a:lnTo>
                <a:cubicBezTo>
                  <a:pt x="107972" y="367846"/>
                  <a:pt x="105836" y="363403"/>
                  <a:pt x="105836" y="358426"/>
                </a:cubicBezTo>
                <a:cubicBezTo>
                  <a:pt x="105836" y="348917"/>
                  <a:pt x="113491" y="341186"/>
                  <a:pt x="123015" y="341186"/>
                </a:cubicBezTo>
                <a:lnTo>
                  <a:pt x="156307" y="341186"/>
                </a:lnTo>
                <a:lnTo>
                  <a:pt x="156307" y="314526"/>
                </a:lnTo>
                <a:lnTo>
                  <a:pt x="79310" y="314526"/>
                </a:lnTo>
                <a:cubicBezTo>
                  <a:pt x="73969" y="314526"/>
                  <a:pt x="69608" y="310260"/>
                  <a:pt x="69608" y="304928"/>
                </a:cubicBezTo>
                <a:lnTo>
                  <a:pt x="69608" y="172693"/>
                </a:lnTo>
                <a:cubicBezTo>
                  <a:pt x="69608" y="167361"/>
                  <a:pt x="73969" y="163006"/>
                  <a:pt x="79310" y="163006"/>
                </a:cubicBezTo>
                <a:close/>
                <a:moveTo>
                  <a:pt x="272801" y="41302"/>
                </a:moveTo>
                <a:cubicBezTo>
                  <a:pt x="285082" y="36412"/>
                  <a:pt x="298876" y="42457"/>
                  <a:pt x="303681" y="54725"/>
                </a:cubicBezTo>
                <a:lnTo>
                  <a:pt x="353428" y="181136"/>
                </a:lnTo>
                <a:cubicBezTo>
                  <a:pt x="357343" y="191092"/>
                  <a:pt x="354140" y="202471"/>
                  <a:pt x="345596" y="208872"/>
                </a:cubicBezTo>
                <a:cubicBezTo>
                  <a:pt x="341325" y="212072"/>
                  <a:pt x="336252" y="213672"/>
                  <a:pt x="331269" y="213672"/>
                </a:cubicBezTo>
                <a:cubicBezTo>
                  <a:pt x="322369" y="213672"/>
                  <a:pt x="317208" y="209139"/>
                  <a:pt x="314449" y="207005"/>
                </a:cubicBezTo>
                <a:lnTo>
                  <a:pt x="314449" y="172691"/>
                </a:lnTo>
                <a:cubicBezTo>
                  <a:pt x="314449" y="156423"/>
                  <a:pt x="301189" y="143177"/>
                  <a:pt x="284993" y="143177"/>
                </a:cubicBezTo>
                <a:lnTo>
                  <a:pt x="158714" y="143177"/>
                </a:lnTo>
                <a:cubicBezTo>
                  <a:pt x="72391" y="143177"/>
                  <a:pt x="75061" y="142288"/>
                  <a:pt x="67319" y="145755"/>
                </a:cubicBezTo>
                <a:cubicBezTo>
                  <a:pt x="76574" y="127265"/>
                  <a:pt x="95796" y="114464"/>
                  <a:pt x="117866" y="114464"/>
                </a:cubicBezTo>
                <a:lnTo>
                  <a:pt x="246104" y="114464"/>
                </a:lnTo>
                <a:cubicBezTo>
                  <a:pt x="253846" y="114464"/>
                  <a:pt x="263368" y="116864"/>
                  <a:pt x="280810" y="126731"/>
                </a:cubicBezTo>
                <a:lnTo>
                  <a:pt x="259363" y="72149"/>
                </a:lnTo>
                <a:cubicBezTo>
                  <a:pt x="254469" y="59881"/>
                  <a:pt x="260520" y="46102"/>
                  <a:pt x="272801" y="41302"/>
                </a:cubicBezTo>
                <a:close/>
                <a:moveTo>
                  <a:pt x="181989" y="0"/>
                </a:moveTo>
                <a:cubicBezTo>
                  <a:pt x="209309" y="0"/>
                  <a:pt x="231456" y="22100"/>
                  <a:pt x="231456" y="49361"/>
                </a:cubicBezTo>
                <a:cubicBezTo>
                  <a:pt x="231456" y="76622"/>
                  <a:pt x="209309" y="98722"/>
                  <a:pt x="181989" y="98722"/>
                </a:cubicBezTo>
                <a:cubicBezTo>
                  <a:pt x="154669" y="98722"/>
                  <a:pt x="132522" y="76622"/>
                  <a:pt x="132522" y="49361"/>
                </a:cubicBezTo>
                <a:cubicBezTo>
                  <a:pt x="132522" y="22100"/>
                  <a:pt x="154669" y="0"/>
                  <a:pt x="181989"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3" name="Text Box 2"/>
          <p:cNvSpPr txBox="1"/>
          <p:nvPr/>
        </p:nvSpPr>
        <p:spPr>
          <a:xfrm>
            <a:off x="288290" y="1456690"/>
            <a:ext cx="10132695" cy="1322070"/>
          </a:xfrm>
          <a:prstGeom prst="rect">
            <a:avLst/>
          </a:prstGeom>
          <a:noFill/>
        </p:spPr>
        <p:txBody>
          <a:bodyPr wrap="square" rtlCol="0" anchor="t">
            <a:spAutoFit/>
          </a:bodyPr>
          <a:p>
            <a:r>
              <a:rPr lang="en-US" altLang="en-US"/>
              <a:t>在2.0之后有kafka-dump-log.sh脚本，在1.1.1可用如下方法查看：</a:t>
            </a:r>
            <a:endParaRPr lang="en-US"/>
          </a:p>
          <a:p>
            <a:r>
              <a:rPr lang="en-US"/>
              <a:t>~/bigdata/kafka_2.11-1.1.1/bin/kafka-run-class.sh kafka.tools.DumpLogSegments --files 00000000000000000000.</a:t>
            </a:r>
            <a:r>
              <a:rPr lang="en-US" altLang="en-US"/>
              <a:t>timeindex</a:t>
            </a:r>
            <a:r>
              <a:rPr lang="en-US"/>
              <a:t> --print-data-log &gt; /tmp/tina.</a:t>
            </a:r>
            <a:r>
              <a:rPr lang="en-US" altLang="en-US"/>
              <a:t>timeindex</a:t>
            </a:r>
            <a:endParaRPr lang="en-US" altLang="en-US"/>
          </a:p>
        </p:txBody>
      </p:sp>
      <p:sp>
        <p:nvSpPr>
          <p:cNvPr id="8" name="Rectangle 7"/>
          <p:cNvSpPr/>
          <p:nvPr/>
        </p:nvSpPr>
        <p:spPr>
          <a:xfrm>
            <a:off x="396875" y="692150"/>
            <a:ext cx="2488565" cy="665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US"/>
              <a:t>时间戳（8bytes）</a:t>
            </a:r>
            <a:endParaRPr lang="en-US" altLang="en-US"/>
          </a:p>
        </p:txBody>
      </p:sp>
      <p:sp>
        <p:nvSpPr>
          <p:cNvPr id="6" name="Rectangle 5"/>
          <p:cNvSpPr/>
          <p:nvPr/>
        </p:nvSpPr>
        <p:spPr>
          <a:xfrm>
            <a:off x="2885440" y="692150"/>
            <a:ext cx="1800225" cy="6654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ltLang="en-US"/>
              <a:t>相对位移（4bytes）</a:t>
            </a:r>
            <a:endParaRPr lang="en-US" altLang="en-US"/>
          </a:p>
        </p:txBody>
      </p:sp>
      <p:pic>
        <p:nvPicPr>
          <p:cNvPr id="5" name="Picture 4"/>
          <p:cNvPicPr>
            <a:picLocks noChangeAspect="1"/>
          </p:cNvPicPr>
          <p:nvPr/>
        </p:nvPicPr>
        <p:blipFill>
          <a:blip r:embed="rId1"/>
          <a:stretch>
            <a:fillRect/>
          </a:stretch>
        </p:blipFill>
        <p:spPr>
          <a:xfrm>
            <a:off x="342265" y="2728595"/>
            <a:ext cx="3752850" cy="43199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7152959" y="6708955"/>
            <a:ext cx="2352675" cy="401637"/>
          </a:xfrm>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4" name="标题 3"/>
          <p:cNvSpPr>
            <a:spLocks noGrp="1"/>
          </p:cNvSpPr>
          <p:nvPr>
            <p:ph type="ctrTitle"/>
          </p:nvPr>
        </p:nvSpPr>
        <p:spPr>
          <a:xfrm>
            <a:off x="359792" y="0"/>
            <a:ext cx="5670391" cy="835869"/>
          </a:xfrm>
        </p:spPr>
        <p:txBody>
          <a:bodyPr>
            <a:normAutofit fontScale="90000"/>
          </a:bodyPr>
          <a:lstStyle/>
          <a:p>
            <a:r>
              <a:rPr lang="en-US" altLang="en-US" dirty="0">
                <a:latin typeface="+mn-lt"/>
                <a:ea typeface="+mn-ea"/>
                <a:cs typeface="+mn-ea"/>
                <a:sym typeface="+mn-lt"/>
              </a:rPr>
              <a:t>8</a:t>
            </a:r>
            <a:r>
              <a:rPr lang="en-US" altLang="zh-CN" dirty="0">
                <a:latin typeface="+mn-lt"/>
                <a:ea typeface="+mn-ea"/>
                <a:cs typeface="+mn-ea"/>
                <a:sym typeface="+mn-lt"/>
              </a:rPr>
              <a:t>. </a:t>
            </a:r>
            <a:r>
              <a:rPr lang="en-US" altLang="en-US" dirty="0">
                <a:latin typeface="+mn-lt"/>
                <a:ea typeface="+mn-ea"/>
                <a:cs typeface="+mn-ea"/>
                <a:sym typeface="+mn-lt"/>
              </a:rPr>
              <a:t>如何通过offset查找message</a:t>
            </a:r>
            <a:endParaRPr lang="en-US" altLang="en-US" dirty="0">
              <a:latin typeface="+mn-lt"/>
              <a:ea typeface="+mn-ea"/>
              <a:cs typeface="+mn-ea"/>
              <a:sym typeface="+mn-lt"/>
            </a:endParaRPr>
          </a:p>
        </p:txBody>
      </p:sp>
      <p:sp>
        <p:nvSpPr>
          <p:cNvPr id="89" name="page-code-symbol_45137"/>
          <p:cNvSpPr>
            <a:spLocks noChangeAspect="1"/>
          </p:cNvSpPr>
          <p:nvPr/>
        </p:nvSpPr>
        <p:spPr bwMode="auto">
          <a:xfrm>
            <a:off x="3418007" y="4925294"/>
            <a:ext cx="609685" cy="518731"/>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5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 name="T58" fmla="*/ 157 w 500"/>
              <a:gd name="T59" fmla="*/ 333 h 426"/>
              <a:gd name="T60" fmla="*/ 143 w 500"/>
              <a:gd name="T61" fmla="*/ 327 h 426"/>
              <a:gd name="T62" fmla="*/ 143 w 500"/>
              <a:gd name="T63" fmla="*/ 299 h 426"/>
              <a:gd name="T64" fmla="*/ 206 w 500"/>
              <a:gd name="T65" fmla="*/ 235 h 426"/>
              <a:gd name="T66" fmla="*/ 143 w 500"/>
              <a:gd name="T67" fmla="*/ 171 h 426"/>
              <a:gd name="T68" fmla="*/ 143 w 500"/>
              <a:gd name="T69" fmla="*/ 143 h 426"/>
              <a:gd name="T70" fmla="*/ 171 w 500"/>
              <a:gd name="T71" fmla="*/ 143 h 426"/>
              <a:gd name="T72" fmla="*/ 249 w 500"/>
              <a:gd name="T73" fmla="*/ 221 h 426"/>
              <a:gd name="T74" fmla="*/ 249 w 500"/>
              <a:gd name="T75" fmla="*/ 249 h 426"/>
              <a:gd name="T76" fmla="*/ 171 w 500"/>
              <a:gd name="T77" fmla="*/ 327 h 426"/>
              <a:gd name="T78" fmla="*/ 157 w 500"/>
              <a:gd name="T79" fmla="*/ 333 h 426"/>
              <a:gd name="T80" fmla="*/ 366 w 500"/>
              <a:gd name="T81" fmla="*/ 333 h 426"/>
              <a:gd name="T82" fmla="*/ 263 w 500"/>
              <a:gd name="T83" fmla="*/ 333 h 426"/>
              <a:gd name="T84" fmla="*/ 243 w 500"/>
              <a:gd name="T85" fmla="*/ 313 h 426"/>
              <a:gd name="T86" fmla="*/ 263 w 500"/>
              <a:gd name="T87" fmla="*/ 293 h 426"/>
              <a:gd name="T88" fmla="*/ 366 w 500"/>
              <a:gd name="T89" fmla="*/ 293 h 426"/>
              <a:gd name="T90" fmla="*/ 386 w 500"/>
              <a:gd name="T91" fmla="*/ 313 h 426"/>
              <a:gd name="T92" fmla="*/ 366 w 500"/>
              <a:gd name="T93" fmla="*/ 3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5" y="42"/>
                  <a:pt x="435" y="54"/>
                </a:cubicBezTo>
                <a:cubicBezTo>
                  <a:pt x="435"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moveTo>
                  <a:pt x="157" y="333"/>
                </a:moveTo>
                <a:cubicBezTo>
                  <a:pt x="152" y="333"/>
                  <a:pt x="146" y="331"/>
                  <a:pt x="143" y="327"/>
                </a:cubicBezTo>
                <a:cubicBezTo>
                  <a:pt x="135" y="319"/>
                  <a:pt x="135" y="307"/>
                  <a:pt x="143" y="299"/>
                </a:cubicBezTo>
                <a:lnTo>
                  <a:pt x="206" y="235"/>
                </a:lnTo>
                <a:lnTo>
                  <a:pt x="143" y="171"/>
                </a:lnTo>
                <a:cubicBezTo>
                  <a:pt x="135" y="163"/>
                  <a:pt x="135" y="151"/>
                  <a:pt x="143" y="143"/>
                </a:cubicBezTo>
                <a:cubicBezTo>
                  <a:pt x="150" y="135"/>
                  <a:pt x="163" y="135"/>
                  <a:pt x="171" y="143"/>
                </a:cubicBezTo>
                <a:lnTo>
                  <a:pt x="249" y="221"/>
                </a:lnTo>
                <a:cubicBezTo>
                  <a:pt x="257" y="229"/>
                  <a:pt x="257" y="241"/>
                  <a:pt x="249" y="249"/>
                </a:cubicBezTo>
                <a:lnTo>
                  <a:pt x="171" y="327"/>
                </a:lnTo>
                <a:cubicBezTo>
                  <a:pt x="167" y="331"/>
                  <a:pt x="162" y="333"/>
                  <a:pt x="157" y="333"/>
                </a:cubicBezTo>
                <a:close/>
                <a:moveTo>
                  <a:pt x="366" y="333"/>
                </a:moveTo>
                <a:lnTo>
                  <a:pt x="263" y="333"/>
                </a:lnTo>
                <a:cubicBezTo>
                  <a:pt x="252" y="333"/>
                  <a:pt x="243" y="324"/>
                  <a:pt x="243" y="313"/>
                </a:cubicBezTo>
                <a:cubicBezTo>
                  <a:pt x="243" y="302"/>
                  <a:pt x="252" y="293"/>
                  <a:pt x="263" y="293"/>
                </a:cubicBezTo>
                <a:lnTo>
                  <a:pt x="366" y="293"/>
                </a:lnTo>
                <a:cubicBezTo>
                  <a:pt x="377" y="293"/>
                  <a:pt x="386" y="302"/>
                  <a:pt x="386" y="313"/>
                </a:cubicBezTo>
                <a:cubicBezTo>
                  <a:pt x="386" y="324"/>
                  <a:pt x="377" y="333"/>
                  <a:pt x="366" y="333"/>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0" name="programmer_199475"/>
          <p:cNvSpPr>
            <a:spLocks noChangeAspect="1"/>
          </p:cNvSpPr>
          <p:nvPr/>
        </p:nvSpPr>
        <p:spPr bwMode="auto">
          <a:xfrm>
            <a:off x="1062638" y="4879817"/>
            <a:ext cx="366108" cy="609685"/>
          </a:xfrm>
          <a:custGeom>
            <a:avLst/>
            <a:gdLst>
              <a:gd name="connsiteX0" fmla="*/ 188198 w 364329"/>
              <a:gd name="connsiteY0" fmla="*/ 458252 h 606722"/>
              <a:gd name="connsiteX1" fmla="*/ 245427 w 364329"/>
              <a:gd name="connsiteY1" fmla="*/ 458252 h 606722"/>
              <a:gd name="connsiteX2" fmla="*/ 245427 w 364329"/>
              <a:gd name="connsiteY2" fmla="*/ 552503 h 606722"/>
              <a:gd name="connsiteX3" fmla="*/ 216768 w 364329"/>
              <a:gd name="connsiteY3" fmla="*/ 581107 h 606722"/>
              <a:gd name="connsiteX4" fmla="*/ 188198 w 364329"/>
              <a:gd name="connsiteY4" fmla="*/ 552503 h 606722"/>
              <a:gd name="connsiteX5" fmla="*/ 118550 w 364329"/>
              <a:gd name="connsiteY5" fmla="*/ 458252 h 606722"/>
              <a:gd name="connsiteX6" fmla="*/ 175779 w 364329"/>
              <a:gd name="connsiteY6" fmla="*/ 458252 h 606722"/>
              <a:gd name="connsiteX7" fmla="*/ 175779 w 364329"/>
              <a:gd name="connsiteY7" fmla="*/ 552557 h 606722"/>
              <a:gd name="connsiteX8" fmla="*/ 147209 w 364329"/>
              <a:gd name="connsiteY8" fmla="*/ 581177 h 606722"/>
              <a:gd name="connsiteX9" fmla="*/ 118550 w 364329"/>
              <a:gd name="connsiteY9" fmla="*/ 552557 h 606722"/>
              <a:gd name="connsiteX10" fmla="*/ 182120 w 364329"/>
              <a:gd name="connsiteY10" fmla="*/ 213927 h 606722"/>
              <a:gd name="connsiteX11" fmla="*/ 154170 w 364329"/>
              <a:gd name="connsiteY11" fmla="*/ 241921 h 606722"/>
              <a:gd name="connsiteX12" fmla="*/ 182120 w 364329"/>
              <a:gd name="connsiteY12" fmla="*/ 269825 h 606722"/>
              <a:gd name="connsiteX13" fmla="*/ 210159 w 364329"/>
              <a:gd name="connsiteY13" fmla="*/ 241921 h 606722"/>
              <a:gd name="connsiteX14" fmla="*/ 182120 w 364329"/>
              <a:gd name="connsiteY14" fmla="*/ 213927 h 606722"/>
              <a:gd name="connsiteX15" fmla="*/ 49843 w 364329"/>
              <a:gd name="connsiteY15" fmla="*/ 182341 h 606722"/>
              <a:gd name="connsiteX16" fmla="*/ 51089 w 364329"/>
              <a:gd name="connsiteY16" fmla="*/ 313381 h 606722"/>
              <a:gd name="connsiteX17" fmla="*/ 15507 w 364329"/>
              <a:gd name="connsiteY17" fmla="*/ 266442 h 606722"/>
              <a:gd name="connsiteX18" fmla="*/ 14262 w 364329"/>
              <a:gd name="connsiteY18" fmla="*/ 239505 h 606722"/>
              <a:gd name="connsiteX19" fmla="*/ 79310 w 364329"/>
              <a:gd name="connsiteY19" fmla="*/ 163006 h 606722"/>
              <a:gd name="connsiteX20" fmla="*/ 285019 w 364329"/>
              <a:gd name="connsiteY20" fmla="*/ 163006 h 606722"/>
              <a:gd name="connsiteX21" fmla="*/ 294632 w 364329"/>
              <a:gd name="connsiteY21" fmla="*/ 172693 h 606722"/>
              <a:gd name="connsiteX22" fmla="*/ 294632 w 364329"/>
              <a:gd name="connsiteY22" fmla="*/ 304928 h 606722"/>
              <a:gd name="connsiteX23" fmla="*/ 285019 w 364329"/>
              <a:gd name="connsiteY23" fmla="*/ 314526 h 606722"/>
              <a:gd name="connsiteX24" fmla="*/ 208023 w 364329"/>
              <a:gd name="connsiteY24" fmla="*/ 314526 h 606722"/>
              <a:gd name="connsiteX25" fmla="*/ 208023 w 364329"/>
              <a:gd name="connsiteY25" fmla="*/ 341186 h 606722"/>
              <a:gd name="connsiteX26" fmla="*/ 241314 w 364329"/>
              <a:gd name="connsiteY26" fmla="*/ 341186 h 606722"/>
              <a:gd name="connsiteX27" fmla="*/ 258493 w 364329"/>
              <a:gd name="connsiteY27" fmla="*/ 358426 h 606722"/>
              <a:gd name="connsiteX28" fmla="*/ 252974 w 364329"/>
              <a:gd name="connsiteY28" fmla="*/ 371045 h 606722"/>
              <a:gd name="connsiteX29" fmla="*/ 276118 w 364329"/>
              <a:gd name="connsiteY29" fmla="*/ 371045 h 606722"/>
              <a:gd name="connsiteX30" fmla="*/ 276296 w 364329"/>
              <a:gd name="connsiteY30" fmla="*/ 370423 h 606722"/>
              <a:gd name="connsiteX31" fmla="*/ 278343 w 364329"/>
              <a:gd name="connsiteY31" fmla="*/ 358426 h 606722"/>
              <a:gd name="connsiteX32" fmla="*/ 269353 w 364329"/>
              <a:gd name="connsiteY32" fmla="*/ 334343 h 606722"/>
              <a:gd name="connsiteX33" fmla="*/ 285019 w 364329"/>
              <a:gd name="connsiteY33" fmla="*/ 334343 h 606722"/>
              <a:gd name="connsiteX34" fmla="*/ 294632 w 364329"/>
              <a:gd name="connsiteY34" fmla="*/ 332743 h 606722"/>
              <a:gd name="connsiteX35" fmla="*/ 294632 w 364329"/>
              <a:gd name="connsiteY35" fmla="*/ 370423 h 606722"/>
              <a:gd name="connsiteX36" fmla="*/ 336201 w 364329"/>
              <a:gd name="connsiteY36" fmla="*/ 371045 h 606722"/>
              <a:gd name="connsiteX37" fmla="*/ 337180 w 364329"/>
              <a:gd name="connsiteY37" fmla="*/ 371045 h 606722"/>
              <a:gd name="connsiteX38" fmla="*/ 337180 w 364329"/>
              <a:gd name="connsiteY38" fmla="*/ 371223 h 606722"/>
              <a:gd name="connsiteX39" fmla="*/ 364329 w 364329"/>
              <a:gd name="connsiteY39" fmla="*/ 404726 h 606722"/>
              <a:gd name="connsiteX40" fmla="*/ 364329 w 364329"/>
              <a:gd name="connsiteY40" fmla="*/ 589482 h 606722"/>
              <a:gd name="connsiteX41" fmla="*/ 347061 w 364329"/>
              <a:gd name="connsiteY41" fmla="*/ 606722 h 606722"/>
              <a:gd name="connsiteX42" fmla="*/ 329881 w 364329"/>
              <a:gd name="connsiteY42" fmla="*/ 589482 h 606722"/>
              <a:gd name="connsiteX43" fmla="*/ 329881 w 364329"/>
              <a:gd name="connsiteY43" fmla="*/ 437874 h 606722"/>
              <a:gd name="connsiteX44" fmla="*/ 34448 w 364329"/>
              <a:gd name="connsiteY44" fmla="*/ 437874 h 606722"/>
              <a:gd name="connsiteX45" fmla="*/ 34448 w 364329"/>
              <a:gd name="connsiteY45" fmla="*/ 589482 h 606722"/>
              <a:gd name="connsiteX46" fmla="*/ 17268 w 364329"/>
              <a:gd name="connsiteY46" fmla="*/ 606722 h 606722"/>
              <a:gd name="connsiteX47" fmla="*/ 0 w 364329"/>
              <a:gd name="connsiteY47" fmla="*/ 589482 h 606722"/>
              <a:gd name="connsiteX48" fmla="*/ 0 w 364329"/>
              <a:gd name="connsiteY48" fmla="*/ 404726 h 606722"/>
              <a:gd name="connsiteX49" fmla="*/ 27594 w 364329"/>
              <a:gd name="connsiteY49" fmla="*/ 371134 h 606722"/>
              <a:gd name="connsiteX50" fmla="*/ 27594 w 364329"/>
              <a:gd name="connsiteY50" fmla="*/ 371045 h 606722"/>
              <a:gd name="connsiteX51" fmla="*/ 28128 w 364329"/>
              <a:gd name="connsiteY51" fmla="*/ 371045 h 606722"/>
              <a:gd name="connsiteX52" fmla="*/ 68807 w 364329"/>
              <a:gd name="connsiteY52" fmla="*/ 370423 h 606722"/>
              <a:gd name="connsiteX53" fmla="*/ 68807 w 364329"/>
              <a:gd name="connsiteY53" fmla="*/ 332388 h 606722"/>
              <a:gd name="connsiteX54" fmla="*/ 79310 w 364329"/>
              <a:gd name="connsiteY54" fmla="*/ 334343 h 606722"/>
              <a:gd name="connsiteX55" fmla="*/ 94887 w 364329"/>
              <a:gd name="connsiteY55" fmla="*/ 334343 h 606722"/>
              <a:gd name="connsiteX56" fmla="*/ 85986 w 364329"/>
              <a:gd name="connsiteY56" fmla="*/ 358426 h 606722"/>
              <a:gd name="connsiteX57" fmla="*/ 88033 w 364329"/>
              <a:gd name="connsiteY57" fmla="*/ 370423 h 606722"/>
              <a:gd name="connsiteX58" fmla="*/ 88211 w 364329"/>
              <a:gd name="connsiteY58" fmla="*/ 371045 h 606722"/>
              <a:gd name="connsiteX59" fmla="*/ 111355 w 364329"/>
              <a:gd name="connsiteY59" fmla="*/ 371045 h 606722"/>
              <a:gd name="connsiteX60" fmla="*/ 105836 w 364329"/>
              <a:gd name="connsiteY60" fmla="*/ 358426 h 606722"/>
              <a:gd name="connsiteX61" fmla="*/ 123015 w 364329"/>
              <a:gd name="connsiteY61" fmla="*/ 341186 h 606722"/>
              <a:gd name="connsiteX62" fmla="*/ 156307 w 364329"/>
              <a:gd name="connsiteY62" fmla="*/ 341186 h 606722"/>
              <a:gd name="connsiteX63" fmla="*/ 156307 w 364329"/>
              <a:gd name="connsiteY63" fmla="*/ 314526 h 606722"/>
              <a:gd name="connsiteX64" fmla="*/ 79310 w 364329"/>
              <a:gd name="connsiteY64" fmla="*/ 314526 h 606722"/>
              <a:gd name="connsiteX65" fmla="*/ 69608 w 364329"/>
              <a:gd name="connsiteY65" fmla="*/ 304928 h 606722"/>
              <a:gd name="connsiteX66" fmla="*/ 69608 w 364329"/>
              <a:gd name="connsiteY66" fmla="*/ 172693 h 606722"/>
              <a:gd name="connsiteX67" fmla="*/ 79310 w 364329"/>
              <a:gd name="connsiteY67" fmla="*/ 163006 h 606722"/>
              <a:gd name="connsiteX68" fmla="*/ 272801 w 364329"/>
              <a:gd name="connsiteY68" fmla="*/ 41302 h 606722"/>
              <a:gd name="connsiteX69" fmla="*/ 303681 w 364329"/>
              <a:gd name="connsiteY69" fmla="*/ 54725 h 606722"/>
              <a:gd name="connsiteX70" fmla="*/ 353428 w 364329"/>
              <a:gd name="connsiteY70" fmla="*/ 181136 h 606722"/>
              <a:gd name="connsiteX71" fmla="*/ 345596 w 364329"/>
              <a:gd name="connsiteY71" fmla="*/ 208872 h 606722"/>
              <a:gd name="connsiteX72" fmla="*/ 331269 w 364329"/>
              <a:gd name="connsiteY72" fmla="*/ 213672 h 606722"/>
              <a:gd name="connsiteX73" fmla="*/ 314449 w 364329"/>
              <a:gd name="connsiteY73" fmla="*/ 207005 h 606722"/>
              <a:gd name="connsiteX74" fmla="*/ 314449 w 364329"/>
              <a:gd name="connsiteY74" fmla="*/ 172691 h 606722"/>
              <a:gd name="connsiteX75" fmla="*/ 284993 w 364329"/>
              <a:gd name="connsiteY75" fmla="*/ 143177 h 606722"/>
              <a:gd name="connsiteX76" fmla="*/ 158714 w 364329"/>
              <a:gd name="connsiteY76" fmla="*/ 143177 h 606722"/>
              <a:gd name="connsiteX77" fmla="*/ 67319 w 364329"/>
              <a:gd name="connsiteY77" fmla="*/ 145755 h 606722"/>
              <a:gd name="connsiteX78" fmla="*/ 117866 w 364329"/>
              <a:gd name="connsiteY78" fmla="*/ 114464 h 606722"/>
              <a:gd name="connsiteX79" fmla="*/ 246104 w 364329"/>
              <a:gd name="connsiteY79" fmla="*/ 114464 h 606722"/>
              <a:gd name="connsiteX80" fmla="*/ 280810 w 364329"/>
              <a:gd name="connsiteY80" fmla="*/ 126731 h 606722"/>
              <a:gd name="connsiteX81" fmla="*/ 259363 w 364329"/>
              <a:gd name="connsiteY81" fmla="*/ 72149 h 606722"/>
              <a:gd name="connsiteX82" fmla="*/ 272801 w 364329"/>
              <a:gd name="connsiteY82" fmla="*/ 41302 h 606722"/>
              <a:gd name="connsiteX83" fmla="*/ 181989 w 364329"/>
              <a:gd name="connsiteY83" fmla="*/ 0 h 606722"/>
              <a:gd name="connsiteX84" fmla="*/ 231456 w 364329"/>
              <a:gd name="connsiteY84" fmla="*/ 49361 h 606722"/>
              <a:gd name="connsiteX85" fmla="*/ 181989 w 364329"/>
              <a:gd name="connsiteY85" fmla="*/ 98722 h 606722"/>
              <a:gd name="connsiteX86" fmla="*/ 132522 w 364329"/>
              <a:gd name="connsiteY86" fmla="*/ 49361 h 606722"/>
              <a:gd name="connsiteX87" fmla="*/ 181989 w 364329"/>
              <a:gd name="connsiteY8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64329" h="606722">
                <a:moveTo>
                  <a:pt x="188198" y="458252"/>
                </a:moveTo>
                <a:lnTo>
                  <a:pt x="245427" y="458252"/>
                </a:lnTo>
                <a:lnTo>
                  <a:pt x="245427" y="552503"/>
                </a:lnTo>
                <a:cubicBezTo>
                  <a:pt x="245427" y="568315"/>
                  <a:pt x="232611" y="581107"/>
                  <a:pt x="216768" y="581107"/>
                </a:cubicBezTo>
                <a:cubicBezTo>
                  <a:pt x="201015" y="581107"/>
                  <a:pt x="188198" y="568315"/>
                  <a:pt x="188198" y="552503"/>
                </a:cubicBezTo>
                <a:close/>
                <a:moveTo>
                  <a:pt x="118550" y="458252"/>
                </a:moveTo>
                <a:lnTo>
                  <a:pt x="175779" y="458252"/>
                </a:lnTo>
                <a:lnTo>
                  <a:pt x="175779" y="552557"/>
                </a:lnTo>
                <a:cubicBezTo>
                  <a:pt x="175779" y="568378"/>
                  <a:pt x="162963" y="581177"/>
                  <a:pt x="147209" y="581177"/>
                </a:cubicBezTo>
                <a:cubicBezTo>
                  <a:pt x="131366" y="581177"/>
                  <a:pt x="118550" y="568378"/>
                  <a:pt x="118550" y="552557"/>
                </a:cubicBezTo>
                <a:close/>
                <a:moveTo>
                  <a:pt x="182120" y="213927"/>
                </a:moveTo>
                <a:cubicBezTo>
                  <a:pt x="166721" y="213927"/>
                  <a:pt x="154170" y="226458"/>
                  <a:pt x="154170" y="241921"/>
                </a:cubicBezTo>
                <a:cubicBezTo>
                  <a:pt x="154170" y="257384"/>
                  <a:pt x="166721" y="269825"/>
                  <a:pt x="182120" y="269825"/>
                </a:cubicBezTo>
                <a:cubicBezTo>
                  <a:pt x="197608" y="269825"/>
                  <a:pt x="210159" y="257384"/>
                  <a:pt x="210159" y="241921"/>
                </a:cubicBezTo>
                <a:cubicBezTo>
                  <a:pt x="210159" y="226458"/>
                  <a:pt x="197608" y="213927"/>
                  <a:pt x="182120" y="213927"/>
                </a:cubicBezTo>
                <a:close/>
                <a:moveTo>
                  <a:pt x="49843" y="182341"/>
                </a:moveTo>
                <a:cubicBezTo>
                  <a:pt x="49754" y="284222"/>
                  <a:pt x="51089" y="313381"/>
                  <a:pt x="51089" y="313381"/>
                </a:cubicBezTo>
                <a:cubicBezTo>
                  <a:pt x="50377" y="312492"/>
                  <a:pt x="46463" y="307336"/>
                  <a:pt x="15507" y="266442"/>
                </a:cubicBezTo>
                <a:cubicBezTo>
                  <a:pt x="9548" y="258529"/>
                  <a:pt x="9103" y="247861"/>
                  <a:pt x="14262" y="239505"/>
                </a:cubicBezTo>
                <a:close/>
                <a:moveTo>
                  <a:pt x="79310" y="163006"/>
                </a:moveTo>
                <a:lnTo>
                  <a:pt x="285019" y="163006"/>
                </a:lnTo>
                <a:cubicBezTo>
                  <a:pt x="290360" y="163006"/>
                  <a:pt x="294632" y="167361"/>
                  <a:pt x="294632" y="172693"/>
                </a:cubicBezTo>
                <a:lnTo>
                  <a:pt x="294632" y="304928"/>
                </a:lnTo>
                <a:cubicBezTo>
                  <a:pt x="294632" y="310260"/>
                  <a:pt x="290360" y="314526"/>
                  <a:pt x="285019" y="314526"/>
                </a:cubicBezTo>
                <a:lnTo>
                  <a:pt x="208023" y="314526"/>
                </a:lnTo>
                <a:lnTo>
                  <a:pt x="208023" y="341186"/>
                </a:lnTo>
                <a:lnTo>
                  <a:pt x="241314" y="341186"/>
                </a:lnTo>
                <a:cubicBezTo>
                  <a:pt x="250749" y="341186"/>
                  <a:pt x="258493" y="348917"/>
                  <a:pt x="258493" y="358426"/>
                </a:cubicBezTo>
                <a:cubicBezTo>
                  <a:pt x="258493" y="363403"/>
                  <a:pt x="256357" y="367846"/>
                  <a:pt x="252974" y="371045"/>
                </a:cubicBezTo>
                <a:lnTo>
                  <a:pt x="276118" y="371045"/>
                </a:lnTo>
                <a:cubicBezTo>
                  <a:pt x="276118" y="370868"/>
                  <a:pt x="276207" y="370690"/>
                  <a:pt x="276296" y="370423"/>
                </a:cubicBezTo>
                <a:cubicBezTo>
                  <a:pt x="277631" y="366691"/>
                  <a:pt x="278343" y="362603"/>
                  <a:pt x="278343" y="358426"/>
                </a:cubicBezTo>
                <a:cubicBezTo>
                  <a:pt x="278343" y="349184"/>
                  <a:pt x="274960" y="340830"/>
                  <a:pt x="269353" y="334343"/>
                </a:cubicBezTo>
                <a:lnTo>
                  <a:pt x="285019" y="334343"/>
                </a:lnTo>
                <a:cubicBezTo>
                  <a:pt x="288312" y="334343"/>
                  <a:pt x="291606" y="333810"/>
                  <a:pt x="294632" y="332743"/>
                </a:cubicBezTo>
                <a:lnTo>
                  <a:pt x="294632" y="370423"/>
                </a:lnTo>
                <a:cubicBezTo>
                  <a:pt x="294632" y="370423"/>
                  <a:pt x="334154" y="370690"/>
                  <a:pt x="336201" y="371045"/>
                </a:cubicBezTo>
                <a:lnTo>
                  <a:pt x="337180" y="371045"/>
                </a:lnTo>
                <a:lnTo>
                  <a:pt x="337180" y="371223"/>
                </a:lnTo>
                <a:cubicBezTo>
                  <a:pt x="352669" y="374511"/>
                  <a:pt x="364329" y="388286"/>
                  <a:pt x="364329" y="404726"/>
                </a:cubicBezTo>
                <a:lnTo>
                  <a:pt x="364329" y="589482"/>
                </a:lnTo>
                <a:cubicBezTo>
                  <a:pt x="364329" y="598991"/>
                  <a:pt x="356585" y="606722"/>
                  <a:pt x="347061" y="606722"/>
                </a:cubicBezTo>
                <a:cubicBezTo>
                  <a:pt x="337536" y="606722"/>
                  <a:pt x="329881" y="598991"/>
                  <a:pt x="329881" y="589482"/>
                </a:cubicBezTo>
                <a:lnTo>
                  <a:pt x="329881" y="437874"/>
                </a:lnTo>
                <a:lnTo>
                  <a:pt x="34448" y="437874"/>
                </a:lnTo>
                <a:lnTo>
                  <a:pt x="34448" y="589482"/>
                </a:lnTo>
                <a:cubicBezTo>
                  <a:pt x="34448" y="598991"/>
                  <a:pt x="26704" y="606722"/>
                  <a:pt x="17268" y="606722"/>
                </a:cubicBezTo>
                <a:cubicBezTo>
                  <a:pt x="7744" y="606722"/>
                  <a:pt x="0" y="598991"/>
                  <a:pt x="0" y="589482"/>
                </a:cubicBezTo>
                <a:lnTo>
                  <a:pt x="0" y="404726"/>
                </a:lnTo>
                <a:cubicBezTo>
                  <a:pt x="0" y="388108"/>
                  <a:pt x="11838" y="374245"/>
                  <a:pt x="27594" y="371134"/>
                </a:cubicBezTo>
                <a:lnTo>
                  <a:pt x="27594" y="371045"/>
                </a:lnTo>
                <a:lnTo>
                  <a:pt x="28128" y="371045"/>
                </a:lnTo>
                <a:cubicBezTo>
                  <a:pt x="30086" y="370690"/>
                  <a:pt x="68807" y="370423"/>
                  <a:pt x="68807" y="370423"/>
                </a:cubicBezTo>
                <a:lnTo>
                  <a:pt x="68807" y="332388"/>
                </a:lnTo>
                <a:cubicBezTo>
                  <a:pt x="72100" y="333632"/>
                  <a:pt x="75661" y="334343"/>
                  <a:pt x="79310" y="334343"/>
                </a:cubicBezTo>
                <a:lnTo>
                  <a:pt x="94887" y="334343"/>
                </a:lnTo>
                <a:cubicBezTo>
                  <a:pt x="89369" y="340830"/>
                  <a:pt x="85986" y="349184"/>
                  <a:pt x="85986" y="358426"/>
                </a:cubicBezTo>
                <a:cubicBezTo>
                  <a:pt x="85986" y="362603"/>
                  <a:pt x="86698" y="366691"/>
                  <a:pt x="88033" y="370423"/>
                </a:cubicBezTo>
                <a:cubicBezTo>
                  <a:pt x="88122" y="370690"/>
                  <a:pt x="88122" y="370868"/>
                  <a:pt x="88211" y="371045"/>
                </a:cubicBezTo>
                <a:lnTo>
                  <a:pt x="111355" y="371045"/>
                </a:lnTo>
                <a:cubicBezTo>
                  <a:pt x="107972" y="367846"/>
                  <a:pt x="105836" y="363403"/>
                  <a:pt x="105836" y="358426"/>
                </a:cubicBezTo>
                <a:cubicBezTo>
                  <a:pt x="105836" y="348917"/>
                  <a:pt x="113491" y="341186"/>
                  <a:pt x="123015" y="341186"/>
                </a:cubicBezTo>
                <a:lnTo>
                  <a:pt x="156307" y="341186"/>
                </a:lnTo>
                <a:lnTo>
                  <a:pt x="156307" y="314526"/>
                </a:lnTo>
                <a:lnTo>
                  <a:pt x="79310" y="314526"/>
                </a:lnTo>
                <a:cubicBezTo>
                  <a:pt x="73969" y="314526"/>
                  <a:pt x="69608" y="310260"/>
                  <a:pt x="69608" y="304928"/>
                </a:cubicBezTo>
                <a:lnTo>
                  <a:pt x="69608" y="172693"/>
                </a:lnTo>
                <a:cubicBezTo>
                  <a:pt x="69608" y="167361"/>
                  <a:pt x="73969" y="163006"/>
                  <a:pt x="79310" y="163006"/>
                </a:cubicBezTo>
                <a:close/>
                <a:moveTo>
                  <a:pt x="272801" y="41302"/>
                </a:moveTo>
                <a:cubicBezTo>
                  <a:pt x="285082" y="36412"/>
                  <a:pt x="298876" y="42457"/>
                  <a:pt x="303681" y="54725"/>
                </a:cubicBezTo>
                <a:lnTo>
                  <a:pt x="353428" y="181136"/>
                </a:lnTo>
                <a:cubicBezTo>
                  <a:pt x="357343" y="191092"/>
                  <a:pt x="354140" y="202471"/>
                  <a:pt x="345596" y="208872"/>
                </a:cubicBezTo>
                <a:cubicBezTo>
                  <a:pt x="341325" y="212072"/>
                  <a:pt x="336252" y="213672"/>
                  <a:pt x="331269" y="213672"/>
                </a:cubicBezTo>
                <a:cubicBezTo>
                  <a:pt x="322369" y="213672"/>
                  <a:pt x="317208" y="209139"/>
                  <a:pt x="314449" y="207005"/>
                </a:cubicBezTo>
                <a:lnTo>
                  <a:pt x="314449" y="172691"/>
                </a:lnTo>
                <a:cubicBezTo>
                  <a:pt x="314449" y="156423"/>
                  <a:pt x="301189" y="143177"/>
                  <a:pt x="284993" y="143177"/>
                </a:cubicBezTo>
                <a:lnTo>
                  <a:pt x="158714" y="143177"/>
                </a:lnTo>
                <a:cubicBezTo>
                  <a:pt x="72391" y="143177"/>
                  <a:pt x="75061" y="142288"/>
                  <a:pt x="67319" y="145755"/>
                </a:cubicBezTo>
                <a:cubicBezTo>
                  <a:pt x="76574" y="127265"/>
                  <a:pt x="95796" y="114464"/>
                  <a:pt x="117866" y="114464"/>
                </a:cubicBezTo>
                <a:lnTo>
                  <a:pt x="246104" y="114464"/>
                </a:lnTo>
                <a:cubicBezTo>
                  <a:pt x="253846" y="114464"/>
                  <a:pt x="263368" y="116864"/>
                  <a:pt x="280810" y="126731"/>
                </a:cubicBezTo>
                <a:lnTo>
                  <a:pt x="259363" y="72149"/>
                </a:lnTo>
                <a:cubicBezTo>
                  <a:pt x="254469" y="59881"/>
                  <a:pt x="260520" y="46102"/>
                  <a:pt x="272801" y="41302"/>
                </a:cubicBezTo>
                <a:close/>
                <a:moveTo>
                  <a:pt x="181989" y="0"/>
                </a:moveTo>
                <a:cubicBezTo>
                  <a:pt x="209309" y="0"/>
                  <a:pt x="231456" y="22100"/>
                  <a:pt x="231456" y="49361"/>
                </a:cubicBezTo>
                <a:cubicBezTo>
                  <a:pt x="231456" y="76622"/>
                  <a:pt x="209309" y="98722"/>
                  <a:pt x="181989" y="98722"/>
                </a:cubicBezTo>
                <a:cubicBezTo>
                  <a:pt x="154669" y="98722"/>
                  <a:pt x="132522" y="76622"/>
                  <a:pt x="132522" y="49361"/>
                </a:cubicBezTo>
                <a:cubicBezTo>
                  <a:pt x="132522" y="22100"/>
                  <a:pt x="154669" y="0"/>
                  <a:pt x="181989" y="0"/>
                </a:cubicBezTo>
                <a:close/>
              </a:path>
            </a:pathLst>
          </a:custGeom>
          <a:solidFill>
            <a:schemeClr val="bg1"/>
          </a:solidFill>
          <a:ln>
            <a:noFill/>
          </a:ln>
        </p:spPr>
        <p:txBody>
          <a:bodyPr/>
          <a:lstStyle/>
          <a:p>
            <a:endParaRPr lang="zh-CN" altLang="en-US">
              <a:latin typeface="+mn-lt"/>
              <a:ea typeface="+mn-ea"/>
              <a:cs typeface="+mn-ea"/>
              <a:sym typeface="+mn-lt"/>
            </a:endParaRPr>
          </a:p>
        </p:txBody>
      </p:sp>
      <p:pic>
        <p:nvPicPr>
          <p:cNvPr id="9" name="Picture 8"/>
          <p:cNvPicPr>
            <a:picLocks noChangeAspect="1"/>
          </p:cNvPicPr>
          <p:nvPr/>
        </p:nvPicPr>
        <p:blipFill>
          <a:blip r:embed="rId1"/>
          <a:stretch>
            <a:fillRect/>
          </a:stretch>
        </p:blipFill>
        <p:spPr>
          <a:xfrm>
            <a:off x="633095" y="402590"/>
            <a:ext cx="5285105" cy="3159760"/>
          </a:xfrm>
          <a:prstGeom prst="rect">
            <a:avLst/>
          </a:prstGeom>
        </p:spPr>
      </p:pic>
      <p:sp>
        <p:nvSpPr>
          <p:cNvPr id="7" name="Text Box 6"/>
          <p:cNvSpPr txBox="1"/>
          <p:nvPr/>
        </p:nvSpPr>
        <p:spPr>
          <a:xfrm>
            <a:off x="372110" y="3295650"/>
            <a:ext cx="9335770" cy="4030980"/>
          </a:xfrm>
          <a:prstGeom prst="rect">
            <a:avLst/>
          </a:prstGeom>
          <a:noFill/>
        </p:spPr>
        <p:txBody>
          <a:bodyPr wrap="square" rtlCol="0" anchor="t">
            <a:spAutoFit/>
          </a:bodyPr>
          <a:p>
            <a:r>
              <a:rPr lang="en-US" sz="1600"/>
              <a:t>如读取offset=368776的message，需要通过下面2个步骤查找。</a:t>
            </a:r>
            <a:endParaRPr lang="en-US" sz="1600"/>
          </a:p>
          <a:p>
            <a:endParaRPr lang="en-US" sz="1600"/>
          </a:p>
          <a:p>
            <a:r>
              <a:rPr lang="en-US" sz="1600"/>
              <a:t>第一步查找segment file 上述图为例，其中00000000000000000000.index表示最开始的文件，起始偏移量(offset)为0.</a:t>
            </a:r>
            <a:r>
              <a:rPr lang="en-US" sz="1600">
                <a:solidFill>
                  <a:srgbClr val="FF0000"/>
                </a:solidFill>
              </a:rPr>
              <a:t>第二个文件00000000000000368769.index的消息量起始偏移量为368770 = 368769 + 1.同样，第三个文件00000000000000737337.index的起始偏移量为737338=737337 + 1，</a:t>
            </a:r>
            <a:r>
              <a:rPr lang="en-US" altLang="en-US" sz="1600">
                <a:solidFill>
                  <a:srgbClr val="FF0000"/>
                </a:solidFill>
              </a:rPr>
              <a:t>（这里其实描述有问题）</a:t>
            </a:r>
            <a:r>
              <a:rPr lang="en-US" sz="1600"/>
              <a:t>其他后续文件依次类推，以起始偏移量命名并排序这些文件，只要根据offset **二分查找**文件列表，就可以快速定位到具体文件。 当offset=368776时定位到00000000000000368769.index|log</a:t>
            </a:r>
            <a:endParaRPr lang="en-US" sz="1600"/>
          </a:p>
          <a:p>
            <a:endParaRPr lang="en-US" sz="1600"/>
          </a:p>
          <a:p>
            <a:r>
              <a:rPr lang="en-US" sz="1600"/>
              <a:t>第二步通过segment file查找message 通过第一步定位到segment file，当offset=368776时，依次定位到00000000000000368769.index的元数据物理位置和00000000000000368769.log的物理偏移地址，然后再通过00000000000000368769.log顺序查找直到offset=368776为止。</a:t>
            </a:r>
            <a:endParaRPr lang="en-US" sz="1600"/>
          </a:p>
          <a:p>
            <a:endParaRPr lang="en-US" sz="1600"/>
          </a:p>
          <a:p>
            <a:r>
              <a:rPr lang="en-US" sz="1600"/>
              <a:t>从上述图3可知这样做的优点，segment index file采取稀疏索引存储方式，它减少索引文件大小，通过mmap可以直接内存操作，稀疏索引为数据文件的每个对应message设置一个元数据指针,它比稠密索引节省了更多的存储空间，但查找起来需要消耗更多的时间。</a:t>
            </a:r>
            <a:endParaRPr lang="en-US"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7152959" y="6708955"/>
            <a:ext cx="2352675" cy="401637"/>
          </a:xfrm>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4" name="标题 3"/>
          <p:cNvSpPr>
            <a:spLocks noGrp="1"/>
          </p:cNvSpPr>
          <p:nvPr>
            <p:ph type="ctrTitle"/>
          </p:nvPr>
        </p:nvSpPr>
        <p:spPr>
          <a:xfrm>
            <a:off x="359792" y="0"/>
            <a:ext cx="5670391" cy="835869"/>
          </a:xfrm>
        </p:spPr>
        <p:txBody>
          <a:bodyPr>
            <a:normAutofit fontScale="90000"/>
          </a:bodyPr>
          <a:lstStyle/>
          <a:p>
            <a:r>
              <a:rPr lang="en-US" altLang="en-US" dirty="0">
                <a:latin typeface="+mn-lt"/>
                <a:ea typeface="+mn-ea"/>
                <a:cs typeface="+mn-ea"/>
                <a:sym typeface="+mn-lt"/>
              </a:rPr>
              <a:t>9</a:t>
            </a:r>
            <a:r>
              <a:rPr lang="en-US" altLang="zh-CN" dirty="0">
                <a:latin typeface="+mn-lt"/>
                <a:ea typeface="+mn-ea"/>
                <a:cs typeface="+mn-ea"/>
                <a:sym typeface="+mn-lt"/>
              </a:rPr>
              <a:t>. </a:t>
            </a:r>
            <a:r>
              <a:rPr lang="en-US" altLang="en-US" dirty="0">
                <a:latin typeface="+mn-lt"/>
                <a:ea typeface="+mn-ea"/>
                <a:cs typeface="+mn-ea"/>
                <a:sym typeface="+mn-lt"/>
              </a:rPr>
              <a:t>如何通过时间戳查找message</a:t>
            </a:r>
            <a:endParaRPr lang="en-US" altLang="en-US" dirty="0">
              <a:latin typeface="+mn-lt"/>
              <a:ea typeface="+mn-ea"/>
              <a:cs typeface="+mn-ea"/>
              <a:sym typeface="+mn-lt"/>
            </a:endParaRPr>
          </a:p>
        </p:txBody>
      </p:sp>
      <p:sp>
        <p:nvSpPr>
          <p:cNvPr id="89" name="page-code-symbol_45137"/>
          <p:cNvSpPr>
            <a:spLocks noChangeAspect="1"/>
          </p:cNvSpPr>
          <p:nvPr/>
        </p:nvSpPr>
        <p:spPr bwMode="auto">
          <a:xfrm>
            <a:off x="3418007" y="4925294"/>
            <a:ext cx="609685" cy="518731"/>
          </a:xfrm>
          <a:custGeom>
            <a:avLst/>
            <a:gdLst>
              <a:gd name="T0" fmla="*/ 473 w 500"/>
              <a:gd name="T1" fmla="*/ 0 h 426"/>
              <a:gd name="T2" fmla="*/ 27 w 500"/>
              <a:gd name="T3" fmla="*/ 0 h 426"/>
              <a:gd name="T4" fmla="*/ 0 w 500"/>
              <a:gd name="T5" fmla="*/ 26 h 426"/>
              <a:gd name="T6" fmla="*/ 0 w 500"/>
              <a:gd name="T7" fmla="*/ 400 h 426"/>
              <a:gd name="T8" fmla="*/ 27 w 500"/>
              <a:gd name="T9" fmla="*/ 426 h 426"/>
              <a:gd name="T10" fmla="*/ 473 w 500"/>
              <a:gd name="T11" fmla="*/ 426 h 426"/>
              <a:gd name="T12" fmla="*/ 500 w 500"/>
              <a:gd name="T13" fmla="*/ 400 h 426"/>
              <a:gd name="T14" fmla="*/ 500 w 500"/>
              <a:gd name="T15" fmla="*/ 26 h 426"/>
              <a:gd name="T16" fmla="*/ 473 w 500"/>
              <a:gd name="T17" fmla="*/ 0 h 426"/>
              <a:gd name="T18" fmla="*/ 414 w 500"/>
              <a:gd name="T19" fmla="*/ 33 h 426"/>
              <a:gd name="T20" fmla="*/ 435 w 500"/>
              <a:gd name="T21" fmla="*/ 54 h 426"/>
              <a:gd name="T22" fmla="*/ 414 w 500"/>
              <a:gd name="T23" fmla="*/ 75 h 426"/>
              <a:gd name="T24" fmla="*/ 393 w 500"/>
              <a:gd name="T25" fmla="*/ 54 h 426"/>
              <a:gd name="T26" fmla="*/ 414 w 500"/>
              <a:gd name="T27" fmla="*/ 33 h 426"/>
              <a:gd name="T28" fmla="*/ 355 w 500"/>
              <a:gd name="T29" fmla="*/ 33 h 426"/>
              <a:gd name="T30" fmla="*/ 376 w 500"/>
              <a:gd name="T31" fmla="*/ 54 h 426"/>
              <a:gd name="T32" fmla="*/ 355 w 500"/>
              <a:gd name="T33" fmla="*/ 75 h 426"/>
              <a:gd name="T34" fmla="*/ 334 w 500"/>
              <a:gd name="T35" fmla="*/ 54 h 426"/>
              <a:gd name="T36" fmla="*/ 355 w 500"/>
              <a:gd name="T37" fmla="*/ 33 h 426"/>
              <a:gd name="T38" fmla="*/ 296 w 500"/>
              <a:gd name="T39" fmla="*/ 33 h 426"/>
              <a:gd name="T40" fmla="*/ 317 w 500"/>
              <a:gd name="T41" fmla="*/ 54 h 426"/>
              <a:gd name="T42" fmla="*/ 296 w 500"/>
              <a:gd name="T43" fmla="*/ 75 h 426"/>
              <a:gd name="T44" fmla="*/ 275 w 500"/>
              <a:gd name="T45" fmla="*/ 54 h 426"/>
              <a:gd name="T46" fmla="*/ 296 w 500"/>
              <a:gd name="T47" fmla="*/ 33 h 426"/>
              <a:gd name="T48" fmla="*/ 447 w 500"/>
              <a:gd name="T49" fmla="*/ 373 h 426"/>
              <a:gd name="T50" fmla="*/ 53 w 500"/>
              <a:gd name="T51" fmla="*/ 373 h 426"/>
              <a:gd name="T52" fmla="*/ 53 w 500"/>
              <a:gd name="T53" fmla="*/ 102 h 426"/>
              <a:gd name="T54" fmla="*/ 447 w 500"/>
              <a:gd name="T55" fmla="*/ 102 h 426"/>
              <a:gd name="T56" fmla="*/ 447 w 500"/>
              <a:gd name="T57" fmla="*/ 373 h 426"/>
              <a:gd name="T58" fmla="*/ 157 w 500"/>
              <a:gd name="T59" fmla="*/ 333 h 426"/>
              <a:gd name="T60" fmla="*/ 143 w 500"/>
              <a:gd name="T61" fmla="*/ 327 h 426"/>
              <a:gd name="T62" fmla="*/ 143 w 500"/>
              <a:gd name="T63" fmla="*/ 299 h 426"/>
              <a:gd name="T64" fmla="*/ 206 w 500"/>
              <a:gd name="T65" fmla="*/ 235 h 426"/>
              <a:gd name="T66" fmla="*/ 143 w 500"/>
              <a:gd name="T67" fmla="*/ 171 h 426"/>
              <a:gd name="T68" fmla="*/ 143 w 500"/>
              <a:gd name="T69" fmla="*/ 143 h 426"/>
              <a:gd name="T70" fmla="*/ 171 w 500"/>
              <a:gd name="T71" fmla="*/ 143 h 426"/>
              <a:gd name="T72" fmla="*/ 249 w 500"/>
              <a:gd name="T73" fmla="*/ 221 h 426"/>
              <a:gd name="T74" fmla="*/ 249 w 500"/>
              <a:gd name="T75" fmla="*/ 249 h 426"/>
              <a:gd name="T76" fmla="*/ 171 w 500"/>
              <a:gd name="T77" fmla="*/ 327 h 426"/>
              <a:gd name="T78" fmla="*/ 157 w 500"/>
              <a:gd name="T79" fmla="*/ 333 h 426"/>
              <a:gd name="T80" fmla="*/ 366 w 500"/>
              <a:gd name="T81" fmla="*/ 333 h 426"/>
              <a:gd name="T82" fmla="*/ 263 w 500"/>
              <a:gd name="T83" fmla="*/ 333 h 426"/>
              <a:gd name="T84" fmla="*/ 243 w 500"/>
              <a:gd name="T85" fmla="*/ 313 h 426"/>
              <a:gd name="T86" fmla="*/ 263 w 500"/>
              <a:gd name="T87" fmla="*/ 293 h 426"/>
              <a:gd name="T88" fmla="*/ 366 w 500"/>
              <a:gd name="T89" fmla="*/ 293 h 426"/>
              <a:gd name="T90" fmla="*/ 386 w 500"/>
              <a:gd name="T91" fmla="*/ 313 h 426"/>
              <a:gd name="T92" fmla="*/ 366 w 500"/>
              <a:gd name="T93" fmla="*/ 3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0" h="426">
                <a:moveTo>
                  <a:pt x="473" y="0"/>
                </a:moveTo>
                <a:lnTo>
                  <a:pt x="27" y="0"/>
                </a:lnTo>
                <a:cubicBezTo>
                  <a:pt x="12" y="0"/>
                  <a:pt x="0" y="12"/>
                  <a:pt x="0" y="26"/>
                </a:cubicBezTo>
                <a:lnTo>
                  <a:pt x="0" y="400"/>
                </a:lnTo>
                <a:cubicBezTo>
                  <a:pt x="0" y="414"/>
                  <a:pt x="12" y="426"/>
                  <a:pt x="27" y="426"/>
                </a:cubicBezTo>
                <a:lnTo>
                  <a:pt x="473" y="426"/>
                </a:lnTo>
                <a:cubicBezTo>
                  <a:pt x="488" y="426"/>
                  <a:pt x="500" y="414"/>
                  <a:pt x="500" y="400"/>
                </a:cubicBezTo>
                <a:lnTo>
                  <a:pt x="500" y="26"/>
                </a:lnTo>
                <a:cubicBezTo>
                  <a:pt x="500" y="12"/>
                  <a:pt x="488" y="0"/>
                  <a:pt x="473" y="0"/>
                </a:cubicBezTo>
                <a:close/>
                <a:moveTo>
                  <a:pt x="414" y="33"/>
                </a:moveTo>
                <a:cubicBezTo>
                  <a:pt x="426" y="33"/>
                  <a:pt x="435" y="42"/>
                  <a:pt x="435" y="54"/>
                </a:cubicBezTo>
                <a:cubicBezTo>
                  <a:pt x="435" y="66"/>
                  <a:pt x="426" y="75"/>
                  <a:pt x="414" y="75"/>
                </a:cubicBezTo>
                <a:cubicBezTo>
                  <a:pt x="403" y="75"/>
                  <a:pt x="393" y="66"/>
                  <a:pt x="393" y="54"/>
                </a:cubicBezTo>
                <a:cubicBezTo>
                  <a:pt x="393" y="42"/>
                  <a:pt x="403" y="33"/>
                  <a:pt x="414" y="33"/>
                </a:cubicBezTo>
                <a:close/>
                <a:moveTo>
                  <a:pt x="355" y="33"/>
                </a:moveTo>
                <a:cubicBezTo>
                  <a:pt x="367" y="33"/>
                  <a:pt x="376" y="42"/>
                  <a:pt x="376" y="54"/>
                </a:cubicBezTo>
                <a:cubicBezTo>
                  <a:pt x="376" y="66"/>
                  <a:pt x="367" y="75"/>
                  <a:pt x="355" y="75"/>
                </a:cubicBezTo>
                <a:cubicBezTo>
                  <a:pt x="343" y="75"/>
                  <a:pt x="334" y="66"/>
                  <a:pt x="334" y="54"/>
                </a:cubicBezTo>
                <a:cubicBezTo>
                  <a:pt x="334" y="42"/>
                  <a:pt x="343" y="33"/>
                  <a:pt x="355" y="33"/>
                </a:cubicBezTo>
                <a:close/>
                <a:moveTo>
                  <a:pt x="296" y="33"/>
                </a:moveTo>
                <a:cubicBezTo>
                  <a:pt x="307" y="33"/>
                  <a:pt x="317" y="42"/>
                  <a:pt x="317" y="54"/>
                </a:cubicBezTo>
                <a:cubicBezTo>
                  <a:pt x="317" y="66"/>
                  <a:pt x="307" y="75"/>
                  <a:pt x="296" y="75"/>
                </a:cubicBezTo>
                <a:cubicBezTo>
                  <a:pt x="284" y="75"/>
                  <a:pt x="275" y="66"/>
                  <a:pt x="275" y="54"/>
                </a:cubicBezTo>
                <a:cubicBezTo>
                  <a:pt x="275" y="42"/>
                  <a:pt x="284" y="33"/>
                  <a:pt x="296" y="33"/>
                </a:cubicBezTo>
                <a:close/>
                <a:moveTo>
                  <a:pt x="447" y="373"/>
                </a:moveTo>
                <a:lnTo>
                  <a:pt x="53" y="373"/>
                </a:lnTo>
                <a:lnTo>
                  <a:pt x="53" y="102"/>
                </a:lnTo>
                <a:lnTo>
                  <a:pt x="447" y="102"/>
                </a:lnTo>
                <a:lnTo>
                  <a:pt x="447" y="373"/>
                </a:lnTo>
                <a:close/>
                <a:moveTo>
                  <a:pt x="157" y="333"/>
                </a:moveTo>
                <a:cubicBezTo>
                  <a:pt x="152" y="333"/>
                  <a:pt x="146" y="331"/>
                  <a:pt x="143" y="327"/>
                </a:cubicBezTo>
                <a:cubicBezTo>
                  <a:pt x="135" y="319"/>
                  <a:pt x="135" y="307"/>
                  <a:pt x="143" y="299"/>
                </a:cubicBezTo>
                <a:lnTo>
                  <a:pt x="206" y="235"/>
                </a:lnTo>
                <a:lnTo>
                  <a:pt x="143" y="171"/>
                </a:lnTo>
                <a:cubicBezTo>
                  <a:pt x="135" y="163"/>
                  <a:pt x="135" y="151"/>
                  <a:pt x="143" y="143"/>
                </a:cubicBezTo>
                <a:cubicBezTo>
                  <a:pt x="150" y="135"/>
                  <a:pt x="163" y="135"/>
                  <a:pt x="171" y="143"/>
                </a:cubicBezTo>
                <a:lnTo>
                  <a:pt x="249" y="221"/>
                </a:lnTo>
                <a:cubicBezTo>
                  <a:pt x="257" y="229"/>
                  <a:pt x="257" y="241"/>
                  <a:pt x="249" y="249"/>
                </a:cubicBezTo>
                <a:lnTo>
                  <a:pt x="171" y="327"/>
                </a:lnTo>
                <a:cubicBezTo>
                  <a:pt x="167" y="331"/>
                  <a:pt x="162" y="333"/>
                  <a:pt x="157" y="333"/>
                </a:cubicBezTo>
                <a:close/>
                <a:moveTo>
                  <a:pt x="366" y="333"/>
                </a:moveTo>
                <a:lnTo>
                  <a:pt x="263" y="333"/>
                </a:lnTo>
                <a:cubicBezTo>
                  <a:pt x="252" y="333"/>
                  <a:pt x="243" y="324"/>
                  <a:pt x="243" y="313"/>
                </a:cubicBezTo>
                <a:cubicBezTo>
                  <a:pt x="243" y="302"/>
                  <a:pt x="252" y="293"/>
                  <a:pt x="263" y="293"/>
                </a:cubicBezTo>
                <a:lnTo>
                  <a:pt x="366" y="293"/>
                </a:lnTo>
                <a:cubicBezTo>
                  <a:pt x="377" y="293"/>
                  <a:pt x="386" y="302"/>
                  <a:pt x="386" y="313"/>
                </a:cubicBezTo>
                <a:cubicBezTo>
                  <a:pt x="386" y="324"/>
                  <a:pt x="377" y="333"/>
                  <a:pt x="366" y="333"/>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0" name="programmer_199475"/>
          <p:cNvSpPr>
            <a:spLocks noChangeAspect="1"/>
          </p:cNvSpPr>
          <p:nvPr/>
        </p:nvSpPr>
        <p:spPr bwMode="auto">
          <a:xfrm>
            <a:off x="1062638" y="4879817"/>
            <a:ext cx="366108" cy="609685"/>
          </a:xfrm>
          <a:custGeom>
            <a:avLst/>
            <a:gdLst>
              <a:gd name="connsiteX0" fmla="*/ 188198 w 364329"/>
              <a:gd name="connsiteY0" fmla="*/ 458252 h 606722"/>
              <a:gd name="connsiteX1" fmla="*/ 245427 w 364329"/>
              <a:gd name="connsiteY1" fmla="*/ 458252 h 606722"/>
              <a:gd name="connsiteX2" fmla="*/ 245427 w 364329"/>
              <a:gd name="connsiteY2" fmla="*/ 552503 h 606722"/>
              <a:gd name="connsiteX3" fmla="*/ 216768 w 364329"/>
              <a:gd name="connsiteY3" fmla="*/ 581107 h 606722"/>
              <a:gd name="connsiteX4" fmla="*/ 188198 w 364329"/>
              <a:gd name="connsiteY4" fmla="*/ 552503 h 606722"/>
              <a:gd name="connsiteX5" fmla="*/ 118550 w 364329"/>
              <a:gd name="connsiteY5" fmla="*/ 458252 h 606722"/>
              <a:gd name="connsiteX6" fmla="*/ 175779 w 364329"/>
              <a:gd name="connsiteY6" fmla="*/ 458252 h 606722"/>
              <a:gd name="connsiteX7" fmla="*/ 175779 w 364329"/>
              <a:gd name="connsiteY7" fmla="*/ 552557 h 606722"/>
              <a:gd name="connsiteX8" fmla="*/ 147209 w 364329"/>
              <a:gd name="connsiteY8" fmla="*/ 581177 h 606722"/>
              <a:gd name="connsiteX9" fmla="*/ 118550 w 364329"/>
              <a:gd name="connsiteY9" fmla="*/ 552557 h 606722"/>
              <a:gd name="connsiteX10" fmla="*/ 182120 w 364329"/>
              <a:gd name="connsiteY10" fmla="*/ 213927 h 606722"/>
              <a:gd name="connsiteX11" fmla="*/ 154170 w 364329"/>
              <a:gd name="connsiteY11" fmla="*/ 241921 h 606722"/>
              <a:gd name="connsiteX12" fmla="*/ 182120 w 364329"/>
              <a:gd name="connsiteY12" fmla="*/ 269825 h 606722"/>
              <a:gd name="connsiteX13" fmla="*/ 210159 w 364329"/>
              <a:gd name="connsiteY13" fmla="*/ 241921 h 606722"/>
              <a:gd name="connsiteX14" fmla="*/ 182120 w 364329"/>
              <a:gd name="connsiteY14" fmla="*/ 213927 h 606722"/>
              <a:gd name="connsiteX15" fmla="*/ 49843 w 364329"/>
              <a:gd name="connsiteY15" fmla="*/ 182341 h 606722"/>
              <a:gd name="connsiteX16" fmla="*/ 51089 w 364329"/>
              <a:gd name="connsiteY16" fmla="*/ 313381 h 606722"/>
              <a:gd name="connsiteX17" fmla="*/ 15507 w 364329"/>
              <a:gd name="connsiteY17" fmla="*/ 266442 h 606722"/>
              <a:gd name="connsiteX18" fmla="*/ 14262 w 364329"/>
              <a:gd name="connsiteY18" fmla="*/ 239505 h 606722"/>
              <a:gd name="connsiteX19" fmla="*/ 79310 w 364329"/>
              <a:gd name="connsiteY19" fmla="*/ 163006 h 606722"/>
              <a:gd name="connsiteX20" fmla="*/ 285019 w 364329"/>
              <a:gd name="connsiteY20" fmla="*/ 163006 h 606722"/>
              <a:gd name="connsiteX21" fmla="*/ 294632 w 364329"/>
              <a:gd name="connsiteY21" fmla="*/ 172693 h 606722"/>
              <a:gd name="connsiteX22" fmla="*/ 294632 w 364329"/>
              <a:gd name="connsiteY22" fmla="*/ 304928 h 606722"/>
              <a:gd name="connsiteX23" fmla="*/ 285019 w 364329"/>
              <a:gd name="connsiteY23" fmla="*/ 314526 h 606722"/>
              <a:gd name="connsiteX24" fmla="*/ 208023 w 364329"/>
              <a:gd name="connsiteY24" fmla="*/ 314526 h 606722"/>
              <a:gd name="connsiteX25" fmla="*/ 208023 w 364329"/>
              <a:gd name="connsiteY25" fmla="*/ 341186 h 606722"/>
              <a:gd name="connsiteX26" fmla="*/ 241314 w 364329"/>
              <a:gd name="connsiteY26" fmla="*/ 341186 h 606722"/>
              <a:gd name="connsiteX27" fmla="*/ 258493 w 364329"/>
              <a:gd name="connsiteY27" fmla="*/ 358426 h 606722"/>
              <a:gd name="connsiteX28" fmla="*/ 252974 w 364329"/>
              <a:gd name="connsiteY28" fmla="*/ 371045 h 606722"/>
              <a:gd name="connsiteX29" fmla="*/ 276118 w 364329"/>
              <a:gd name="connsiteY29" fmla="*/ 371045 h 606722"/>
              <a:gd name="connsiteX30" fmla="*/ 276296 w 364329"/>
              <a:gd name="connsiteY30" fmla="*/ 370423 h 606722"/>
              <a:gd name="connsiteX31" fmla="*/ 278343 w 364329"/>
              <a:gd name="connsiteY31" fmla="*/ 358426 h 606722"/>
              <a:gd name="connsiteX32" fmla="*/ 269353 w 364329"/>
              <a:gd name="connsiteY32" fmla="*/ 334343 h 606722"/>
              <a:gd name="connsiteX33" fmla="*/ 285019 w 364329"/>
              <a:gd name="connsiteY33" fmla="*/ 334343 h 606722"/>
              <a:gd name="connsiteX34" fmla="*/ 294632 w 364329"/>
              <a:gd name="connsiteY34" fmla="*/ 332743 h 606722"/>
              <a:gd name="connsiteX35" fmla="*/ 294632 w 364329"/>
              <a:gd name="connsiteY35" fmla="*/ 370423 h 606722"/>
              <a:gd name="connsiteX36" fmla="*/ 336201 w 364329"/>
              <a:gd name="connsiteY36" fmla="*/ 371045 h 606722"/>
              <a:gd name="connsiteX37" fmla="*/ 337180 w 364329"/>
              <a:gd name="connsiteY37" fmla="*/ 371045 h 606722"/>
              <a:gd name="connsiteX38" fmla="*/ 337180 w 364329"/>
              <a:gd name="connsiteY38" fmla="*/ 371223 h 606722"/>
              <a:gd name="connsiteX39" fmla="*/ 364329 w 364329"/>
              <a:gd name="connsiteY39" fmla="*/ 404726 h 606722"/>
              <a:gd name="connsiteX40" fmla="*/ 364329 w 364329"/>
              <a:gd name="connsiteY40" fmla="*/ 589482 h 606722"/>
              <a:gd name="connsiteX41" fmla="*/ 347061 w 364329"/>
              <a:gd name="connsiteY41" fmla="*/ 606722 h 606722"/>
              <a:gd name="connsiteX42" fmla="*/ 329881 w 364329"/>
              <a:gd name="connsiteY42" fmla="*/ 589482 h 606722"/>
              <a:gd name="connsiteX43" fmla="*/ 329881 w 364329"/>
              <a:gd name="connsiteY43" fmla="*/ 437874 h 606722"/>
              <a:gd name="connsiteX44" fmla="*/ 34448 w 364329"/>
              <a:gd name="connsiteY44" fmla="*/ 437874 h 606722"/>
              <a:gd name="connsiteX45" fmla="*/ 34448 w 364329"/>
              <a:gd name="connsiteY45" fmla="*/ 589482 h 606722"/>
              <a:gd name="connsiteX46" fmla="*/ 17268 w 364329"/>
              <a:gd name="connsiteY46" fmla="*/ 606722 h 606722"/>
              <a:gd name="connsiteX47" fmla="*/ 0 w 364329"/>
              <a:gd name="connsiteY47" fmla="*/ 589482 h 606722"/>
              <a:gd name="connsiteX48" fmla="*/ 0 w 364329"/>
              <a:gd name="connsiteY48" fmla="*/ 404726 h 606722"/>
              <a:gd name="connsiteX49" fmla="*/ 27594 w 364329"/>
              <a:gd name="connsiteY49" fmla="*/ 371134 h 606722"/>
              <a:gd name="connsiteX50" fmla="*/ 27594 w 364329"/>
              <a:gd name="connsiteY50" fmla="*/ 371045 h 606722"/>
              <a:gd name="connsiteX51" fmla="*/ 28128 w 364329"/>
              <a:gd name="connsiteY51" fmla="*/ 371045 h 606722"/>
              <a:gd name="connsiteX52" fmla="*/ 68807 w 364329"/>
              <a:gd name="connsiteY52" fmla="*/ 370423 h 606722"/>
              <a:gd name="connsiteX53" fmla="*/ 68807 w 364329"/>
              <a:gd name="connsiteY53" fmla="*/ 332388 h 606722"/>
              <a:gd name="connsiteX54" fmla="*/ 79310 w 364329"/>
              <a:gd name="connsiteY54" fmla="*/ 334343 h 606722"/>
              <a:gd name="connsiteX55" fmla="*/ 94887 w 364329"/>
              <a:gd name="connsiteY55" fmla="*/ 334343 h 606722"/>
              <a:gd name="connsiteX56" fmla="*/ 85986 w 364329"/>
              <a:gd name="connsiteY56" fmla="*/ 358426 h 606722"/>
              <a:gd name="connsiteX57" fmla="*/ 88033 w 364329"/>
              <a:gd name="connsiteY57" fmla="*/ 370423 h 606722"/>
              <a:gd name="connsiteX58" fmla="*/ 88211 w 364329"/>
              <a:gd name="connsiteY58" fmla="*/ 371045 h 606722"/>
              <a:gd name="connsiteX59" fmla="*/ 111355 w 364329"/>
              <a:gd name="connsiteY59" fmla="*/ 371045 h 606722"/>
              <a:gd name="connsiteX60" fmla="*/ 105836 w 364329"/>
              <a:gd name="connsiteY60" fmla="*/ 358426 h 606722"/>
              <a:gd name="connsiteX61" fmla="*/ 123015 w 364329"/>
              <a:gd name="connsiteY61" fmla="*/ 341186 h 606722"/>
              <a:gd name="connsiteX62" fmla="*/ 156307 w 364329"/>
              <a:gd name="connsiteY62" fmla="*/ 341186 h 606722"/>
              <a:gd name="connsiteX63" fmla="*/ 156307 w 364329"/>
              <a:gd name="connsiteY63" fmla="*/ 314526 h 606722"/>
              <a:gd name="connsiteX64" fmla="*/ 79310 w 364329"/>
              <a:gd name="connsiteY64" fmla="*/ 314526 h 606722"/>
              <a:gd name="connsiteX65" fmla="*/ 69608 w 364329"/>
              <a:gd name="connsiteY65" fmla="*/ 304928 h 606722"/>
              <a:gd name="connsiteX66" fmla="*/ 69608 w 364329"/>
              <a:gd name="connsiteY66" fmla="*/ 172693 h 606722"/>
              <a:gd name="connsiteX67" fmla="*/ 79310 w 364329"/>
              <a:gd name="connsiteY67" fmla="*/ 163006 h 606722"/>
              <a:gd name="connsiteX68" fmla="*/ 272801 w 364329"/>
              <a:gd name="connsiteY68" fmla="*/ 41302 h 606722"/>
              <a:gd name="connsiteX69" fmla="*/ 303681 w 364329"/>
              <a:gd name="connsiteY69" fmla="*/ 54725 h 606722"/>
              <a:gd name="connsiteX70" fmla="*/ 353428 w 364329"/>
              <a:gd name="connsiteY70" fmla="*/ 181136 h 606722"/>
              <a:gd name="connsiteX71" fmla="*/ 345596 w 364329"/>
              <a:gd name="connsiteY71" fmla="*/ 208872 h 606722"/>
              <a:gd name="connsiteX72" fmla="*/ 331269 w 364329"/>
              <a:gd name="connsiteY72" fmla="*/ 213672 h 606722"/>
              <a:gd name="connsiteX73" fmla="*/ 314449 w 364329"/>
              <a:gd name="connsiteY73" fmla="*/ 207005 h 606722"/>
              <a:gd name="connsiteX74" fmla="*/ 314449 w 364329"/>
              <a:gd name="connsiteY74" fmla="*/ 172691 h 606722"/>
              <a:gd name="connsiteX75" fmla="*/ 284993 w 364329"/>
              <a:gd name="connsiteY75" fmla="*/ 143177 h 606722"/>
              <a:gd name="connsiteX76" fmla="*/ 158714 w 364329"/>
              <a:gd name="connsiteY76" fmla="*/ 143177 h 606722"/>
              <a:gd name="connsiteX77" fmla="*/ 67319 w 364329"/>
              <a:gd name="connsiteY77" fmla="*/ 145755 h 606722"/>
              <a:gd name="connsiteX78" fmla="*/ 117866 w 364329"/>
              <a:gd name="connsiteY78" fmla="*/ 114464 h 606722"/>
              <a:gd name="connsiteX79" fmla="*/ 246104 w 364329"/>
              <a:gd name="connsiteY79" fmla="*/ 114464 h 606722"/>
              <a:gd name="connsiteX80" fmla="*/ 280810 w 364329"/>
              <a:gd name="connsiteY80" fmla="*/ 126731 h 606722"/>
              <a:gd name="connsiteX81" fmla="*/ 259363 w 364329"/>
              <a:gd name="connsiteY81" fmla="*/ 72149 h 606722"/>
              <a:gd name="connsiteX82" fmla="*/ 272801 w 364329"/>
              <a:gd name="connsiteY82" fmla="*/ 41302 h 606722"/>
              <a:gd name="connsiteX83" fmla="*/ 181989 w 364329"/>
              <a:gd name="connsiteY83" fmla="*/ 0 h 606722"/>
              <a:gd name="connsiteX84" fmla="*/ 231456 w 364329"/>
              <a:gd name="connsiteY84" fmla="*/ 49361 h 606722"/>
              <a:gd name="connsiteX85" fmla="*/ 181989 w 364329"/>
              <a:gd name="connsiteY85" fmla="*/ 98722 h 606722"/>
              <a:gd name="connsiteX86" fmla="*/ 132522 w 364329"/>
              <a:gd name="connsiteY86" fmla="*/ 49361 h 606722"/>
              <a:gd name="connsiteX87" fmla="*/ 181989 w 364329"/>
              <a:gd name="connsiteY8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64329" h="606722">
                <a:moveTo>
                  <a:pt x="188198" y="458252"/>
                </a:moveTo>
                <a:lnTo>
                  <a:pt x="245427" y="458252"/>
                </a:lnTo>
                <a:lnTo>
                  <a:pt x="245427" y="552503"/>
                </a:lnTo>
                <a:cubicBezTo>
                  <a:pt x="245427" y="568315"/>
                  <a:pt x="232611" y="581107"/>
                  <a:pt x="216768" y="581107"/>
                </a:cubicBezTo>
                <a:cubicBezTo>
                  <a:pt x="201015" y="581107"/>
                  <a:pt x="188198" y="568315"/>
                  <a:pt x="188198" y="552503"/>
                </a:cubicBezTo>
                <a:close/>
                <a:moveTo>
                  <a:pt x="118550" y="458252"/>
                </a:moveTo>
                <a:lnTo>
                  <a:pt x="175779" y="458252"/>
                </a:lnTo>
                <a:lnTo>
                  <a:pt x="175779" y="552557"/>
                </a:lnTo>
                <a:cubicBezTo>
                  <a:pt x="175779" y="568378"/>
                  <a:pt x="162963" y="581177"/>
                  <a:pt x="147209" y="581177"/>
                </a:cubicBezTo>
                <a:cubicBezTo>
                  <a:pt x="131366" y="581177"/>
                  <a:pt x="118550" y="568378"/>
                  <a:pt x="118550" y="552557"/>
                </a:cubicBezTo>
                <a:close/>
                <a:moveTo>
                  <a:pt x="182120" y="213927"/>
                </a:moveTo>
                <a:cubicBezTo>
                  <a:pt x="166721" y="213927"/>
                  <a:pt x="154170" y="226458"/>
                  <a:pt x="154170" y="241921"/>
                </a:cubicBezTo>
                <a:cubicBezTo>
                  <a:pt x="154170" y="257384"/>
                  <a:pt x="166721" y="269825"/>
                  <a:pt x="182120" y="269825"/>
                </a:cubicBezTo>
                <a:cubicBezTo>
                  <a:pt x="197608" y="269825"/>
                  <a:pt x="210159" y="257384"/>
                  <a:pt x="210159" y="241921"/>
                </a:cubicBezTo>
                <a:cubicBezTo>
                  <a:pt x="210159" y="226458"/>
                  <a:pt x="197608" y="213927"/>
                  <a:pt x="182120" y="213927"/>
                </a:cubicBezTo>
                <a:close/>
                <a:moveTo>
                  <a:pt x="49843" y="182341"/>
                </a:moveTo>
                <a:cubicBezTo>
                  <a:pt x="49754" y="284222"/>
                  <a:pt x="51089" y="313381"/>
                  <a:pt x="51089" y="313381"/>
                </a:cubicBezTo>
                <a:cubicBezTo>
                  <a:pt x="50377" y="312492"/>
                  <a:pt x="46463" y="307336"/>
                  <a:pt x="15507" y="266442"/>
                </a:cubicBezTo>
                <a:cubicBezTo>
                  <a:pt x="9548" y="258529"/>
                  <a:pt x="9103" y="247861"/>
                  <a:pt x="14262" y="239505"/>
                </a:cubicBezTo>
                <a:close/>
                <a:moveTo>
                  <a:pt x="79310" y="163006"/>
                </a:moveTo>
                <a:lnTo>
                  <a:pt x="285019" y="163006"/>
                </a:lnTo>
                <a:cubicBezTo>
                  <a:pt x="290360" y="163006"/>
                  <a:pt x="294632" y="167361"/>
                  <a:pt x="294632" y="172693"/>
                </a:cubicBezTo>
                <a:lnTo>
                  <a:pt x="294632" y="304928"/>
                </a:lnTo>
                <a:cubicBezTo>
                  <a:pt x="294632" y="310260"/>
                  <a:pt x="290360" y="314526"/>
                  <a:pt x="285019" y="314526"/>
                </a:cubicBezTo>
                <a:lnTo>
                  <a:pt x="208023" y="314526"/>
                </a:lnTo>
                <a:lnTo>
                  <a:pt x="208023" y="341186"/>
                </a:lnTo>
                <a:lnTo>
                  <a:pt x="241314" y="341186"/>
                </a:lnTo>
                <a:cubicBezTo>
                  <a:pt x="250749" y="341186"/>
                  <a:pt x="258493" y="348917"/>
                  <a:pt x="258493" y="358426"/>
                </a:cubicBezTo>
                <a:cubicBezTo>
                  <a:pt x="258493" y="363403"/>
                  <a:pt x="256357" y="367846"/>
                  <a:pt x="252974" y="371045"/>
                </a:cubicBezTo>
                <a:lnTo>
                  <a:pt x="276118" y="371045"/>
                </a:lnTo>
                <a:cubicBezTo>
                  <a:pt x="276118" y="370868"/>
                  <a:pt x="276207" y="370690"/>
                  <a:pt x="276296" y="370423"/>
                </a:cubicBezTo>
                <a:cubicBezTo>
                  <a:pt x="277631" y="366691"/>
                  <a:pt x="278343" y="362603"/>
                  <a:pt x="278343" y="358426"/>
                </a:cubicBezTo>
                <a:cubicBezTo>
                  <a:pt x="278343" y="349184"/>
                  <a:pt x="274960" y="340830"/>
                  <a:pt x="269353" y="334343"/>
                </a:cubicBezTo>
                <a:lnTo>
                  <a:pt x="285019" y="334343"/>
                </a:lnTo>
                <a:cubicBezTo>
                  <a:pt x="288312" y="334343"/>
                  <a:pt x="291606" y="333810"/>
                  <a:pt x="294632" y="332743"/>
                </a:cubicBezTo>
                <a:lnTo>
                  <a:pt x="294632" y="370423"/>
                </a:lnTo>
                <a:cubicBezTo>
                  <a:pt x="294632" y="370423"/>
                  <a:pt x="334154" y="370690"/>
                  <a:pt x="336201" y="371045"/>
                </a:cubicBezTo>
                <a:lnTo>
                  <a:pt x="337180" y="371045"/>
                </a:lnTo>
                <a:lnTo>
                  <a:pt x="337180" y="371223"/>
                </a:lnTo>
                <a:cubicBezTo>
                  <a:pt x="352669" y="374511"/>
                  <a:pt x="364329" y="388286"/>
                  <a:pt x="364329" y="404726"/>
                </a:cubicBezTo>
                <a:lnTo>
                  <a:pt x="364329" y="589482"/>
                </a:lnTo>
                <a:cubicBezTo>
                  <a:pt x="364329" y="598991"/>
                  <a:pt x="356585" y="606722"/>
                  <a:pt x="347061" y="606722"/>
                </a:cubicBezTo>
                <a:cubicBezTo>
                  <a:pt x="337536" y="606722"/>
                  <a:pt x="329881" y="598991"/>
                  <a:pt x="329881" y="589482"/>
                </a:cubicBezTo>
                <a:lnTo>
                  <a:pt x="329881" y="437874"/>
                </a:lnTo>
                <a:lnTo>
                  <a:pt x="34448" y="437874"/>
                </a:lnTo>
                <a:lnTo>
                  <a:pt x="34448" y="589482"/>
                </a:lnTo>
                <a:cubicBezTo>
                  <a:pt x="34448" y="598991"/>
                  <a:pt x="26704" y="606722"/>
                  <a:pt x="17268" y="606722"/>
                </a:cubicBezTo>
                <a:cubicBezTo>
                  <a:pt x="7744" y="606722"/>
                  <a:pt x="0" y="598991"/>
                  <a:pt x="0" y="589482"/>
                </a:cubicBezTo>
                <a:lnTo>
                  <a:pt x="0" y="404726"/>
                </a:lnTo>
                <a:cubicBezTo>
                  <a:pt x="0" y="388108"/>
                  <a:pt x="11838" y="374245"/>
                  <a:pt x="27594" y="371134"/>
                </a:cubicBezTo>
                <a:lnTo>
                  <a:pt x="27594" y="371045"/>
                </a:lnTo>
                <a:lnTo>
                  <a:pt x="28128" y="371045"/>
                </a:lnTo>
                <a:cubicBezTo>
                  <a:pt x="30086" y="370690"/>
                  <a:pt x="68807" y="370423"/>
                  <a:pt x="68807" y="370423"/>
                </a:cubicBezTo>
                <a:lnTo>
                  <a:pt x="68807" y="332388"/>
                </a:lnTo>
                <a:cubicBezTo>
                  <a:pt x="72100" y="333632"/>
                  <a:pt x="75661" y="334343"/>
                  <a:pt x="79310" y="334343"/>
                </a:cubicBezTo>
                <a:lnTo>
                  <a:pt x="94887" y="334343"/>
                </a:lnTo>
                <a:cubicBezTo>
                  <a:pt x="89369" y="340830"/>
                  <a:pt x="85986" y="349184"/>
                  <a:pt x="85986" y="358426"/>
                </a:cubicBezTo>
                <a:cubicBezTo>
                  <a:pt x="85986" y="362603"/>
                  <a:pt x="86698" y="366691"/>
                  <a:pt x="88033" y="370423"/>
                </a:cubicBezTo>
                <a:cubicBezTo>
                  <a:pt x="88122" y="370690"/>
                  <a:pt x="88122" y="370868"/>
                  <a:pt x="88211" y="371045"/>
                </a:cubicBezTo>
                <a:lnTo>
                  <a:pt x="111355" y="371045"/>
                </a:lnTo>
                <a:cubicBezTo>
                  <a:pt x="107972" y="367846"/>
                  <a:pt x="105836" y="363403"/>
                  <a:pt x="105836" y="358426"/>
                </a:cubicBezTo>
                <a:cubicBezTo>
                  <a:pt x="105836" y="348917"/>
                  <a:pt x="113491" y="341186"/>
                  <a:pt x="123015" y="341186"/>
                </a:cubicBezTo>
                <a:lnTo>
                  <a:pt x="156307" y="341186"/>
                </a:lnTo>
                <a:lnTo>
                  <a:pt x="156307" y="314526"/>
                </a:lnTo>
                <a:lnTo>
                  <a:pt x="79310" y="314526"/>
                </a:lnTo>
                <a:cubicBezTo>
                  <a:pt x="73969" y="314526"/>
                  <a:pt x="69608" y="310260"/>
                  <a:pt x="69608" y="304928"/>
                </a:cubicBezTo>
                <a:lnTo>
                  <a:pt x="69608" y="172693"/>
                </a:lnTo>
                <a:cubicBezTo>
                  <a:pt x="69608" y="167361"/>
                  <a:pt x="73969" y="163006"/>
                  <a:pt x="79310" y="163006"/>
                </a:cubicBezTo>
                <a:close/>
                <a:moveTo>
                  <a:pt x="272801" y="41302"/>
                </a:moveTo>
                <a:cubicBezTo>
                  <a:pt x="285082" y="36412"/>
                  <a:pt x="298876" y="42457"/>
                  <a:pt x="303681" y="54725"/>
                </a:cubicBezTo>
                <a:lnTo>
                  <a:pt x="353428" y="181136"/>
                </a:lnTo>
                <a:cubicBezTo>
                  <a:pt x="357343" y="191092"/>
                  <a:pt x="354140" y="202471"/>
                  <a:pt x="345596" y="208872"/>
                </a:cubicBezTo>
                <a:cubicBezTo>
                  <a:pt x="341325" y="212072"/>
                  <a:pt x="336252" y="213672"/>
                  <a:pt x="331269" y="213672"/>
                </a:cubicBezTo>
                <a:cubicBezTo>
                  <a:pt x="322369" y="213672"/>
                  <a:pt x="317208" y="209139"/>
                  <a:pt x="314449" y="207005"/>
                </a:cubicBezTo>
                <a:lnTo>
                  <a:pt x="314449" y="172691"/>
                </a:lnTo>
                <a:cubicBezTo>
                  <a:pt x="314449" y="156423"/>
                  <a:pt x="301189" y="143177"/>
                  <a:pt x="284993" y="143177"/>
                </a:cubicBezTo>
                <a:lnTo>
                  <a:pt x="158714" y="143177"/>
                </a:lnTo>
                <a:cubicBezTo>
                  <a:pt x="72391" y="143177"/>
                  <a:pt x="75061" y="142288"/>
                  <a:pt x="67319" y="145755"/>
                </a:cubicBezTo>
                <a:cubicBezTo>
                  <a:pt x="76574" y="127265"/>
                  <a:pt x="95796" y="114464"/>
                  <a:pt x="117866" y="114464"/>
                </a:cubicBezTo>
                <a:lnTo>
                  <a:pt x="246104" y="114464"/>
                </a:lnTo>
                <a:cubicBezTo>
                  <a:pt x="253846" y="114464"/>
                  <a:pt x="263368" y="116864"/>
                  <a:pt x="280810" y="126731"/>
                </a:cubicBezTo>
                <a:lnTo>
                  <a:pt x="259363" y="72149"/>
                </a:lnTo>
                <a:cubicBezTo>
                  <a:pt x="254469" y="59881"/>
                  <a:pt x="260520" y="46102"/>
                  <a:pt x="272801" y="41302"/>
                </a:cubicBezTo>
                <a:close/>
                <a:moveTo>
                  <a:pt x="181989" y="0"/>
                </a:moveTo>
                <a:cubicBezTo>
                  <a:pt x="209309" y="0"/>
                  <a:pt x="231456" y="22100"/>
                  <a:pt x="231456" y="49361"/>
                </a:cubicBezTo>
                <a:cubicBezTo>
                  <a:pt x="231456" y="76622"/>
                  <a:pt x="209309" y="98722"/>
                  <a:pt x="181989" y="98722"/>
                </a:cubicBezTo>
                <a:cubicBezTo>
                  <a:pt x="154669" y="98722"/>
                  <a:pt x="132522" y="76622"/>
                  <a:pt x="132522" y="49361"/>
                </a:cubicBezTo>
                <a:cubicBezTo>
                  <a:pt x="132522" y="22100"/>
                  <a:pt x="154669" y="0"/>
                  <a:pt x="181989"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7" name="Text Box 6"/>
          <p:cNvSpPr txBox="1"/>
          <p:nvPr/>
        </p:nvSpPr>
        <p:spPr>
          <a:xfrm>
            <a:off x="372110" y="3295650"/>
            <a:ext cx="9335770" cy="3046095"/>
          </a:xfrm>
          <a:prstGeom prst="rect">
            <a:avLst/>
          </a:prstGeom>
          <a:noFill/>
        </p:spPr>
        <p:txBody>
          <a:bodyPr wrap="square" rtlCol="0" anchor="t">
            <a:spAutoFit/>
          </a:bodyPr>
          <a:p>
            <a:r>
              <a:rPr lang="en-US" altLang="en-US" sz="1600"/>
              <a:t>若要读</a:t>
            </a:r>
            <a:r>
              <a:rPr lang="en-US" sz="1600"/>
              <a:t>取</a:t>
            </a:r>
            <a:r>
              <a:rPr lang="en-US" altLang="en-US" sz="1600"/>
              <a:t>targettimestamp=152638471828</a:t>
            </a:r>
            <a:r>
              <a:rPr lang="en-US" sz="1600"/>
              <a:t>的message，需要通过下面2个步骤查找。</a:t>
            </a:r>
            <a:endParaRPr lang="en-US" sz="1600"/>
          </a:p>
          <a:p>
            <a:endParaRPr lang="en-US" sz="1600"/>
          </a:p>
          <a:p>
            <a:r>
              <a:rPr lang="en-US" altLang="en-US" sz="1600"/>
              <a:t>第一步：将targettimestamp和每个日志段中最大的时间戳（通过时间索引文件找到最后一条索引项，如果大于0，取其值，否则取日志分段最近修改时间）对比，知道找到不小于targettimestamp所对应的日志段。</a:t>
            </a:r>
            <a:endParaRPr lang="en-US" sz="1600"/>
          </a:p>
          <a:p>
            <a:endParaRPr lang="en-US" sz="1600"/>
          </a:p>
          <a:p>
            <a:r>
              <a:rPr lang="en-US" sz="1600"/>
              <a:t>第二步</a:t>
            </a:r>
            <a:r>
              <a:rPr lang="en-US" altLang="en-US" sz="1600"/>
              <a:t>：找到日志分段后，在时间戳索引文件中二分查找不大于targettimestamp的最大索引项，即[1526384718283,28]，相对偏移量是28</a:t>
            </a:r>
            <a:endParaRPr lang="en-US" altLang="en-US" sz="1600"/>
          </a:p>
          <a:p>
            <a:endParaRPr lang="en-US" altLang="en-US" sz="1600"/>
          </a:p>
          <a:p>
            <a:r>
              <a:rPr lang="en-US" altLang="en-US" sz="1600"/>
              <a:t>第三步：在偏移量索引文件中二分查找不大于28的最大索引项，即[26,838]</a:t>
            </a:r>
            <a:endParaRPr lang="en-US" altLang="en-US" sz="1600"/>
          </a:p>
          <a:p>
            <a:endParaRPr lang="en-US" sz="1600"/>
          </a:p>
          <a:p>
            <a:r>
              <a:rPr lang="en-US" altLang="en-US" sz="1600"/>
              <a:t>第四步：在步骤一找到的分段文件838的物理位置开始查找不小于targetTimeStamp的消息</a:t>
            </a:r>
            <a:endParaRPr lang="en-US" altLang="en-US" sz="1600"/>
          </a:p>
        </p:txBody>
      </p:sp>
      <p:pic>
        <p:nvPicPr>
          <p:cNvPr id="3" name="Picture 2"/>
          <p:cNvPicPr>
            <a:picLocks noChangeAspect="1"/>
          </p:cNvPicPr>
          <p:nvPr/>
        </p:nvPicPr>
        <p:blipFill>
          <a:blip r:embed="rId1"/>
          <a:stretch>
            <a:fillRect/>
          </a:stretch>
        </p:blipFill>
        <p:spPr>
          <a:xfrm>
            <a:off x="782955" y="714375"/>
            <a:ext cx="3586480" cy="25812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744168" y="2412479"/>
            <a:ext cx="4867061" cy="1214446"/>
          </a:xfrm>
        </p:spPr>
        <p:txBody>
          <a:bodyPr/>
          <a:lstStyle/>
          <a:p>
            <a:r>
              <a:rPr lang="zh-CN" altLang="en-US" dirty="0"/>
              <a:t>谢谢！</a:t>
            </a:r>
            <a:endParaRPr lang="zh-CN" altLang="en-US" dirty="0"/>
          </a:p>
        </p:txBody>
      </p:sp>
      <p:sp>
        <p:nvSpPr>
          <p:cNvPr id="3" name="灯片编号占位符 2"/>
          <p:cNvSpPr>
            <a:spLocks noGrp="1"/>
          </p:cNvSpPr>
          <p:nvPr>
            <p:ph type="sldNum" sz="quarter" idx="4294967295"/>
          </p:nvPr>
        </p:nvSpPr>
        <p:spPr>
          <a:xfrm>
            <a:off x="7727950" y="6853238"/>
            <a:ext cx="2352675" cy="401637"/>
          </a:xfrm>
        </p:spPr>
        <p:txBody>
          <a:bodyPr/>
          <a:lstStyle/>
          <a:p>
            <a:pPr>
              <a:defRPr/>
            </a:pPr>
            <a:fld id="{504E6B97-142D-419E-9ED3-77D759E6E406}" type="slidenum">
              <a:rPr lang="zh-CN" altLang="en-US" smtClean="0"/>
            </a:fld>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latin typeface="+mn-lt"/>
                <a:ea typeface="+mn-ea"/>
                <a:cs typeface="+mn-ea"/>
                <a:sym typeface="+mn-lt"/>
              </a:rPr>
              <a:t>1</a:t>
            </a:r>
            <a:endParaRPr lang="en-US" altLang="zh-CN" dirty="0">
              <a:latin typeface="+mn-lt"/>
              <a:ea typeface="+mn-ea"/>
              <a:cs typeface="+mn-ea"/>
              <a:sym typeface="+mn-lt"/>
            </a:endParaRPr>
          </a:p>
        </p:txBody>
      </p:sp>
      <p:sp>
        <p:nvSpPr>
          <p:cNvPr id="5" name="副标题 4"/>
          <p:cNvSpPr>
            <a:spLocks noGrp="1"/>
          </p:cNvSpPr>
          <p:nvPr>
            <p:ph type="subTitle" idx="1"/>
          </p:nvPr>
        </p:nvSpPr>
        <p:spPr/>
        <p:txBody>
          <a:bodyPr/>
          <a:lstStyle/>
          <a:p>
            <a:r>
              <a:rPr lang="en-US" altLang="en-US" sz="3600" dirty="0">
                <a:latin typeface="+mn-lt"/>
                <a:ea typeface="+mn-ea"/>
                <a:cs typeface="+mn-ea"/>
                <a:sym typeface="+mn-lt"/>
              </a:rPr>
              <a:t>Logs and Real-Time Stream Processing   </a:t>
            </a:r>
            <a:endParaRPr lang="en-US" altLang="en-US" sz="3600" dirty="0">
              <a:latin typeface="+mn-lt"/>
              <a:ea typeface="+mn-ea"/>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59792" y="0"/>
            <a:ext cx="5670391" cy="835869"/>
          </a:xfrm>
        </p:spPr>
        <p:txBody>
          <a:bodyPr/>
          <a:lstStyle/>
          <a:p>
            <a:r>
              <a:rPr lang="en-US" altLang="zh-CN" dirty="0">
                <a:latin typeface="+mn-lt"/>
                <a:ea typeface="+mn-ea"/>
                <a:cs typeface="+mn-ea"/>
                <a:sym typeface="+mn-lt"/>
              </a:rPr>
              <a:t>1. </a:t>
            </a:r>
            <a:r>
              <a:rPr lang="en-US" altLang="en-US" dirty="0">
                <a:latin typeface="+mn-lt"/>
                <a:ea typeface="+mn-ea"/>
                <a:cs typeface="+mn-ea"/>
                <a:sym typeface="+mn-lt"/>
              </a:rPr>
              <a:t>Data Flow Graphs</a:t>
            </a:r>
            <a:endParaRPr lang="en-US" altLang="en-US" dirty="0">
              <a:latin typeface="+mn-lt"/>
              <a:ea typeface="+mn-ea"/>
              <a:cs typeface="+mn-ea"/>
              <a:sym typeface="+mn-lt"/>
            </a:endParaRPr>
          </a:p>
        </p:txBody>
      </p:sp>
      <p:sp>
        <p:nvSpPr>
          <p:cNvPr id="62" name="灯片编号占位符 1"/>
          <p:cNvSpPr>
            <a:spLocks noGrp="1"/>
          </p:cNvSpPr>
          <p:nvPr>
            <p:ph type="sldNum" sz="quarter" idx="10"/>
          </p:nvPr>
        </p:nvSpPr>
        <p:spPr>
          <a:xfrm>
            <a:off x="7128544" y="6876975"/>
            <a:ext cx="2352675" cy="401637"/>
          </a:xfrm>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pic>
        <p:nvPicPr>
          <p:cNvPr id="2" name="Picture 1"/>
          <p:cNvPicPr>
            <a:picLocks noChangeAspect="1"/>
          </p:cNvPicPr>
          <p:nvPr/>
        </p:nvPicPr>
        <p:blipFill>
          <a:blip r:embed="rId1"/>
          <a:stretch>
            <a:fillRect/>
          </a:stretch>
        </p:blipFill>
        <p:spPr>
          <a:xfrm>
            <a:off x="2857500" y="630555"/>
            <a:ext cx="3742055" cy="5040630"/>
          </a:xfrm>
          <a:prstGeom prst="rect">
            <a:avLst/>
          </a:prstGeom>
        </p:spPr>
      </p:pic>
      <p:pic>
        <p:nvPicPr>
          <p:cNvPr id="6" name="Picture 5"/>
          <p:cNvPicPr>
            <a:picLocks noChangeAspect="1"/>
          </p:cNvPicPr>
          <p:nvPr/>
        </p:nvPicPr>
        <p:blipFill>
          <a:blip r:embed="rId2"/>
          <a:stretch>
            <a:fillRect/>
          </a:stretch>
        </p:blipFill>
        <p:spPr>
          <a:xfrm>
            <a:off x="360045" y="5671185"/>
            <a:ext cx="9571990" cy="11410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504E6B97-142D-419E-9ED3-77D759E6E406}" type="slidenum">
              <a:rPr lang="zh-CN" altLang="en-US" smtClean="0"/>
            </a:fld>
            <a:endParaRPr lang="zh-CN" altLang="en-US" dirty="0"/>
          </a:p>
        </p:txBody>
      </p:sp>
      <p:sp>
        <p:nvSpPr>
          <p:cNvPr id="4" name="标题 3"/>
          <p:cNvSpPr>
            <a:spLocks noGrp="1"/>
          </p:cNvSpPr>
          <p:nvPr>
            <p:ph type="ctrTitle"/>
          </p:nvPr>
        </p:nvSpPr>
        <p:spPr>
          <a:xfrm>
            <a:off x="503808" y="180231"/>
            <a:ext cx="5670391" cy="1050183"/>
          </a:xfrm>
        </p:spPr>
        <p:txBody>
          <a:bodyPr/>
          <a:lstStyle/>
          <a:p>
            <a:r>
              <a:rPr lang="en-US" altLang="zh-CN" dirty="0">
                <a:cs typeface="+mn-ea"/>
                <a:sym typeface="+mn-lt"/>
              </a:rPr>
              <a:t>2. </a:t>
            </a:r>
            <a:r>
              <a:rPr lang="en-US" altLang="en-US" dirty="0">
                <a:cs typeface="+mn-ea"/>
                <a:sym typeface="+mn-lt"/>
              </a:rPr>
              <a:t>为什么在流式处理里需要Log</a:t>
            </a:r>
            <a:endParaRPr lang="en-US" altLang="en-US" dirty="0">
              <a:cs typeface="+mn-ea"/>
              <a:sym typeface="+mn-lt"/>
            </a:endParaRPr>
          </a:p>
        </p:txBody>
      </p:sp>
      <p:sp>
        <p:nvSpPr>
          <p:cNvPr id="3" name="矩形 1"/>
          <p:cNvSpPr/>
          <p:nvPr/>
        </p:nvSpPr>
        <p:spPr>
          <a:xfrm>
            <a:off x="250825" y="819150"/>
            <a:ext cx="9745980" cy="3538220"/>
          </a:xfrm>
          <a:prstGeom prst="rect">
            <a:avLst/>
          </a:prstGeom>
        </p:spPr>
        <p:txBody>
          <a:bodyPr wrap="square">
            <a:spAutoFit/>
          </a:bodyPr>
          <a:p>
            <a:r>
              <a:rPr lang="en-US" altLang="zh-CN" sz="2800" dirty="0"/>
              <a:t>为什么不用TCP，或者用其他轻量级的通信协议直接通信？</a:t>
            </a:r>
            <a:endParaRPr lang="zh-CN" altLang="en-US" sz="2800" dirty="0"/>
          </a:p>
          <a:p>
            <a:r>
              <a:rPr lang="zh-CN" altLang="en-US" sz="2800" dirty="0"/>
              <a:t>1-First, it makes each data set to	be </a:t>
            </a:r>
            <a:r>
              <a:rPr lang="zh-CN" altLang="en-US" sz="2800" b="1" dirty="0"/>
              <a:t>multisubscriber</a:t>
            </a:r>
            <a:r>
              <a:rPr lang="en-US" altLang="zh-CN" sz="2800" dirty="0"/>
              <a:t>.</a:t>
            </a:r>
            <a:endParaRPr lang="zh-CN" altLang="en-US" sz="2800" dirty="0"/>
          </a:p>
          <a:p>
            <a:r>
              <a:rPr lang="en-US" altLang="zh-CN" sz="2800" dirty="0"/>
              <a:t>2-</a:t>
            </a:r>
            <a:r>
              <a:rPr lang="zh-CN" altLang="en-US" sz="2800" dirty="0"/>
              <a:t>The second use of the log	is to	ensure tha</a:t>
            </a:r>
            <a:r>
              <a:rPr lang="en-US" altLang="zh-CN" sz="2800" dirty="0"/>
              <a:t>t </a:t>
            </a:r>
            <a:r>
              <a:rPr lang="zh-CN" altLang="en-US" sz="2800" b="1" dirty="0"/>
              <a:t>order</a:t>
            </a:r>
            <a:r>
              <a:rPr lang="zh-CN" altLang="en-US" sz="2800" dirty="0"/>
              <a:t> is maintained in the processing done by each consumer of data.	</a:t>
            </a:r>
            <a:endParaRPr lang="zh-CN" altLang="en-US" sz="2800" dirty="0"/>
          </a:p>
          <a:p>
            <a:r>
              <a:rPr lang="zh-CN" altLang="en-US" sz="2800" dirty="0"/>
              <a:t>3-</a:t>
            </a:r>
            <a:r>
              <a:rPr lang="en-US" altLang="zh-CN" sz="2800" b="1" dirty="0"/>
              <a:t>B</a:t>
            </a:r>
            <a:r>
              <a:rPr lang="zh-CN" altLang="en-US" sz="2800" b="1" kern="0" dirty="0">
                <a:solidFill>
                  <a:schemeClr val="tx1"/>
                </a:solidFill>
                <a:uFillTx/>
              </a:rPr>
              <a:t>uffering and </a:t>
            </a:r>
            <a:r>
              <a:rPr lang="en-US" altLang="zh-CN" sz="2800" b="1" kern="0" dirty="0">
                <a:solidFill>
                  <a:schemeClr val="tx1"/>
                </a:solidFill>
                <a:uFillTx/>
              </a:rPr>
              <a:t>isolation</a:t>
            </a:r>
            <a:r>
              <a:rPr lang="en-US" altLang="zh-CN" sz="2800" kern="0" dirty="0">
                <a:solidFill>
                  <a:schemeClr val="tx1"/>
                </a:solidFill>
                <a:uFillTx/>
              </a:rPr>
              <a:t> to the individual processes. </a:t>
            </a:r>
            <a:endParaRPr lang="en-US" altLang="zh-CN" sz="2800" kern="0" dirty="0">
              <a:solidFill>
                <a:schemeClr val="tx1"/>
              </a:solidFill>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87655" y="548640"/>
            <a:ext cx="6672580" cy="3772535"/>
          </a:xfrm>
          <a:prstGeom prst="rect">
            <a:avLst/>
          </a:prstGeom>
        </p:spPr>
      </p:pic>
      <p:sp>
        <p:nvSpPr>
          <p:cNvPr id="2" name="灯片编号占位符 1"/>
          <p:cNvSpPr>
            <a:spLocks noGrp="1"/>
          </p:cNvSpPr>
          <p:nvPr>
            <p:ph type="sldNum" sz="quarter" idx="10"/>
          </p:nvPr>
        </p:nvSpPr>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3" name="标题 3"/>
          <p:cNvSpPr>
            <a:spLocks noGrp="1"/>
          </p:cNvSpPr>
          <p:nvPr>
            <p:ph type="ctrTitle"/>
          </p:nvPr>
        </p:nvSpPr>
        <p:spPr>
          <a:xfrm>
            <a:off x="287784" y="180231"/>
            <a:ext cx="9649072" cy="835869"/>
          </a:xfrm>
        </p:spPr>
        <p:txBody>
          <a:bodyPr>
            <a:normAutofit/>
          </a:bodyPr>
          <a:lstStyle/>
          <a:p>
            <a:r>
              <a:rPr lang="en-US" altLang="zh-CN" dirty="0">
                <a:latin typeface="+mn-lt"/>
                <a:ea typeface="+mn-ea"/>
                <a:cs typeface="+mn-ea"/>
                <a:sym typeface="+mn-lt"/>
              </a:rPr>
              <a:t>3. </a:t>
            </a:r>
            <a:r>
              <a:rPr lang="en-US" altLang="en-US" dirty="0">
                <a:latin typeface="+mn-lt"/>
                <a:ea typeface="+mn-ea"/>
                <a:cs typeface="+mn-ea"/>
                <a:sym typeface="+mn-lt"/>
              </a:rPr>
              <a:t>Lamda Architecture</a:t>
            </a:r>
            <a:endParaRPr lang="zh-CN" altLang="en-US" dirty="0">
              <a:latin typeface="+mn-lt"/>
              <a:ea typeface="+mn-ea"/>
              <a:cs typeface="+mn-ea"/>
              <a:sym typeface="+mn-lt"/>
            </a:endParaRPr>
          </a:p>
        </p:txBody>
      </p:sp>
      <p:sp>
        <p:nvSpPr>
          <p:cNvPr id="40" name="magnifying-glass_68213"/>
          <p:cNvSpPr>
            <a:spLocks noChangeAspect="1"/>
          </p:cNvSpPr>
          <p:nvPr/>
        </p:nvSpPr>
        <p:spPr bwMode="auto">
          <a:xfrm>
            <a:off x="1787274" y="4087528"/>
            <a:ext cx="609685" cy="60880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3" name="patch_340633"/>
          <p:cNvSpPr>
            <a:spLocks noChangeAspect="1"/>
          </p:cNvSpPr>
          <p:nvPr/>
        </p:nvSpPr>
        <p:spPr bwMode="auto">
          <a:xfrm>
            <a:off x="5530037" y="4031733"/>
            <a:ext cx="609685" cy="60879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609" h="606719">
                <a:moveTo>
                  <a:pt x="317659" y="386061"/>
                </a:moveTo>
                <a:cubicBezTo>
                  <a:pt x="325298" y="386061"/>
                  <a:pt x="331490" y="392253"/>
                  <a:pt x="331490" y="399892"/>
                </a:cubicBezTo>
                <a:cubicBezTo>
                  <a:pt x="331490" y="407531"/>
                  <a:pt x="325298" y="413723"/>
                  <a:pt x="317659" y="413723"/>
                </a:cubicBezTo>
                <a:cubicBezTo>
                  <a:pt x="310020" y="413723"/>
                  <a:pt x="303828" y="407531"/>
                  <a:pt x="303828" y="399892"/>
                </a:cubicBezTo>
                <a:cubicBezTo>
                  <a:pt x="303828" y="392253"/>
                  <a:pt x="310020" y="386061"/>
                  <a:pt x="317659" y="386061"/>
                </a:cubicBezTo>
                <a:close/>
                <a:moveTo>
                  <a:pt x="262442" y="330949"/>
                </a:moveTo>
                <a:cubicBezTo>
                  <a:pt x="270061" y="330949"/>
                  <a:pt x="276238" y="337126"/>
                  <a:pt x="276238" y="344745"/>
                </a:cubicBezTo>
                <a:cubicBezTo>
                  <a:pt x="276238" y="352364"/>
                  <a:pt x="270061" y="358541"/>
                  <a:pt x="262442" y="358541"/>
                </a:cubicBezTo>
                <a:cubicBezTo>
                  <a:pt x="254823" y="358541"/>
                  <a:pt x="248646" y="352364"/>
                  <a:pt x="248646" y="344745"/>
                </a:cubicBezTo>
                <a:cubicBezTo>
                  <a:pt x="248646" y="337126"/>
                  <a:pt x="254823" y="330949"/>
                  <a:pt x="262442" y="330949"/>
                </a:cubicBezTo>
                <a:close/>
                <a:moveTo>
                  <a:pt x="331455" y="317119"/>
                </a:moveTo>
                <a:cubicBezTo>
                  <a:pt x="339113" y="317119"/>
                  <a:pt x="345321" y="323296"/>
                  <a:pt x="345321" y="330915"/>
                </a:cubicBezTo>
                <a:cubicBezTo>
                  <a:pt x="345321" y="338534"/>
                  <a:pt x="339113" y="344711"/>
                  <a:pt x="331455" y="344711"/>
                </a:cubicBezTo>
                <a:cubicBezTo>
                  <a:pt x="323797" y="344711"/>
                  <a:pt x="317589" y="338534"/>
                  <a:pt x="317589" y="330915"/>
                </a:cubicBezTo>
                <a:cubicBezTo>
                  <a:pt x="317589" y="323296"/>
                  <a:pt x="323797" y="317119"/>
                  <a:pt x="331455" y="317119"/>
                </a:cubicBezTo>
                <a:close/>
                <a:moveTo>
                  <a:pt x="400503" y="303288"/>
                </a:moveTo>
                <a:cubicBezTo>
                  <a:pt x="408142" y="303288"/>
                  <a:pt x="414334" y="309480"/>
                  <a:pt x="414334" y="317119"/>
                </a:cubicBezTo>
                <a:cubicBezTo>
                  <a:pt x="414334" y="324758"/>
                  <a:pt x="408142" y="330950"/>
                  <a:pt x="400503" y="330950"/>
                </a:cubicBezTo>
                <a:cubicBezTo>
                  <a:pt x="392864" y="330950"/>
                  <a:pt x="386672" y="324758"/>
                  <a:pt x="386672" y="317119"/>
                </a:cubicBezTo>
                <a:cubicBezTo>
                  <a:pt x="386672" y="309480"/>
                  <a:pt x="392864" y="303288"/>
                  <a:pt x="400503" y="303288"/>
                </a:cubicBezTo>
                <a:close/>
                <a:moveTo>
                  <a:pt x="207189" y="275767"/>
                </a:moveTo>
                <a:cubicBezTo>
                  <a:pt x="214808" y="275767"/>
                  <a:pt x="220985" y="281928"/>
                  <a:pt x="220985" y="289528"/>
                </a:cubicBezTo>
                <a:cubicBezTo>
                  <a:pt x="220985" y="297128"/>
                  <a:pt x="214808" y="303289"/>
                  <a:pt x="207189" y="303289"/>
                </a:cubicBezTo>
                <a:cubicBezTo>
                  <a:pt x="199570" y="303289"/>
                  <a:pt x="193393" y="297128"/>
                  <a:pt x="193393" y="289528"/>
                </a:cubicBezTo>
                <a:cubicBezTo>
                  <a:pt x="193393" y="281928"/>
                  <a:pt x="199570" y="275767"/>
                  <a:pt x="207189" y="275767"/>
                </a:cubicBezTo>
                <a:close/>
                <a:moveTo>
                  <a:pt x="128420" y="266137"/>
                </a:moveTo>
                <a:cubicBezTo>
                  <a:pt x="131880" y="266137"/>
                  <a:pt x="135351" y="267514"/>
                  <a:pt x="138155" y="270269"/>
                </a:cubicBezTo>
                <a:lnTo>
                  <a:pt x="299696" y="431562"/>
                </a:lnTo>
                <a:cubicBezTo>
                  <a:pt x="305215" y="437072"/>
                  <a:pt x="305215" y="445337"/>
                  <a:pt x="299696" y="450846"/>
                </a:cubicBezTo>
                <a:cubicBezTo>
                  <a:pt x="294178" y="456445"/>
                  <a:pt x="285901" y="456445"/>
                  <a:pt x="280383" y="450846"/>
                </a:cubicBezTo>
                <a:lnTo>
                  <a:pt x="128454" y="299239"/>
                </a:lnTo>
                <a:lnTo>
                  <a:pt x="64905" y="362602"/>
                </a:lnTo>
                <a:cubicBezTo>
                  <a:pt x="15241" y="412278"/>
                  <a:pt x="15241" y="492258"/>
                  <a:pt x="64905" y="541846"/>
                </a:cubicBezTo>
                <a:cubicBezTo>
                  <a:pt x="114658" y="591523"/>
                  <a:pt x="194761" y="591523"/>
                  <a:pt x="244425" y="541846"/>
                </a:cubicBezTo>
                <a:lnTo>
                  <a:pt x="421186" y="365445"/>
                </a:lnTo>
                <a:cubicBezTo>
                  <a:pt x="426704" y="359847"/>
                  <a:pt x="434982" y="359847"/>
                  <a:pt x="440500" y="365445"/>
                </a:cubicBezTo>
                <a:cubicBezTo>
                  <a:pt x="446018" y="370955"/>
                  <a:pt x="446018" y="379220"/>
                  <a:pt x="440500" y="384729"/>
                </a:cubicBezTo>
                <a:lnTo>
                  <a:pt x="263739" y="561219"/>
                </a:lnTo>
                <a:cubicBezTo>
                  <a:pt x="233389" y="591523"/>
                  <a:pt x="194761" y="606719"/>
                  <a:pt x="154710" y="606719"/>
                </a:cubicBezTo>
                <a:cubicBezTo>
                  <a:pt x="114658" y="606719"/>
                  <a:pt x="75941" y="591523"/>
                  <a:pt x="45591" y="561219"/>
                </a:cubicBezTo>
                <a:cubicBezTo>
                  <a:pt x="-15198" y="501945"/>
                  <a:pt x="-15198" y="404013"/>
                  <a:pt x="45591" y="343317"/>
                </a:cubicBezTo>
                <a:lnTo>
                  <a:pt x="118752" y="270269"/>
                </a:lnTo>
                <a:cubicBezTo>
                  <a:pt x="121511" y="267514"/>
                  <a:pt x="124960" y="266137"/>
                  <a:pt x="128420" y="266137"/>
                </a:cubicBezTo>
                <a:close/>
                <a:moveTo>
                  <a:pt x="276202" y="262007"/>
                </a:moveTo>
                <a:cubicBezTo>
                  <a:pt x="283821" y="262007"/>
                  <a:pt x="289998" y="268168"/>
                  <a:pt x="289998" y="275768"/>
                </a:cubicBezTo>
                <a:cubicBezTo>
                  <a:pt x="289998" y="283368"/>
                  <a:pt x="283821" y="289529"/>
                  <a:pt x="276202" y="289529"/>
                </a:cubicBezTo>
                <a:cubicBezTo>
                  <a:pt x="268583" y="289529"/>
                  <a:pt x="262406" y="283368"/>
                  <a:pt x="262406" y="275768"/>
                </a:cubicBezTo>
                <a:cubicBezTo>
                  <a:pt x="262406" y="268168"/>
                  <a:pt x="268583" y="262007"/>
                  <a:pt x="276202" y="262007"/>
                </a:cubicBezTo>
                <a:close/>
                <a:moveTo>
                  <a:pt x="345286" y="248247"/>
                </a:moveTo>
                <a:cubicBezTo>
                  <a:pt x="352905" y="248247"/>
                  <a:pt x="359082" y="254408"/>
                  <a:pt x="359082" y="262008"/>
                </a:cubicBezTo>
                <a:cubicBezTo>
                  <a:pt x="359082" y="269608"/>
                  <a:pt x="352905" y="275769"/>
                  <a:pt x="345286" y="275769"/>
                </a:cubicBezTo>
                <a:cubicBezTo>
                  <a:pt x="337667" y="275769"/>
                  <a:pt x="331490" y="269608"/>
                  <a:pt x="331490" y="262008"/>
                </a:cubicBezTo>
                <a:cubicBezTo>
                  <a:pt x="331490" y="254408"/>
                  <a:pt x="337667" y="248247"/>
                  <a:pt x="345286" y="248247"/>
                </a:cubicBezTo>
                <a:close/>
                <a:moveTo>
                  <a:pt x="290033" y="193065"/>
                </a:moveTo>
                <a:cubicBezTo>
                  <a:pt x="297652" y="193065"/>
                  <a:pt x="303829" y="199226"/>
                  <a:pt x="303829" y="206826"/>
                </a:cubicBezTo>
                <a:cubicBezTo>
                  <a:pt x="303829" y="214426"/>
                  <a:pt x="297652" y="220587"/>
                  <a:pt x="290033" y="220587"/>
                </a:cubicBezTo>
                <a:cubicBezTo>
                  <a:pt x="282414" y="220587"/>
                  <a:pt x="276237" y="214426"/>
                  <a:pt x="276237" y="206826"/>
                </a:cubicBezTo>
                <a:cubicBezTo>
                  <a:pt x="276237" y="199226"/>
                  <a:pt x="282414" y="193065"/>
                  <a:pt x="290033" y="193065"/>
                </a:cubicBezTo>
                <a:close/>
                <a:moveTo>
                  <a:pt x="452431" y="0"/>
                </a:moveTo>
                <a:cubicBezTo>
                  <a:pt x="491971" y="0"/>
                  <a:pt x="531689" y="15173"/>
                  <a:pt x="562084" y="45520"/>
                </a:cubicBezTo>
                <a:cubicBezTo>
                  <a:pt x="622784" y="104792"/>
                  <a:pt x="622784" y="202719"/>
                  <a:pt x="562084" y="263324"/>
                </a:cubicBezTo>
                <a:lnTo>
                  <a:pt x="488834" y="336458"/>
                </a:lnTo>
                <a:cubicBezTo>
                  <a:pt x="486075" y="339213"/>
                  <a:pt x="483316" y="340546"/>
                  <a:pt x="479221" y="340546"/>
                </a:cubicBezTo>
                <a:cubicBezTo>
                  <a:pt x="476462" y="340546"/>
                  <a:pt x="472279" y="339213"/>
                  <a:pt x="469520" y="336458"/>
                </a:cubicBezTo>
                <a:lnTo>
                  <a:pt x="307979" y="175082"/>
                </a:lnTo>
                <a:cubicBezTo>
                  <a:pt x="302461" y="169573"/>
                  <a:pt x="302461" y="161309"/>
                  <a:pt x="307979" y="155799"/>
                </a:cubicBezTo>
                <a:cubicBezTo>
                  <a:pt x="313497" y="150290"/>
                  <a:pt x="321774" y="150290"/>
                  <a:pt x="327293" y="155799"/>
                </a:cubicBezTo>
                <a:lnTo>
                  <a:pt x="479221" y="307489"/>
                </a:lnTo>
                <a:lnTo>
                  <a:pt x="542681" y="244040"/>
                </a:lnTo>
                <a:cubicBezTo>
                  <a:pt x="592434" y="194455"/>
                  <a:pt x="592434" y="114478"/>
                  <a:pt x="542681" y="64803"/>
                </a:cubicBezTo>
                <a:cubicBezTo>
                  <a:pt x="493017" y="15217"/>
                  <a:pt x="412914" y="15217"/>
                  <a:pt x="363161" y="64803"/>
                </a:cubicBezTo>
                <a:lnTo>
                  <a:pt x="186489" y="241286"/>
                </a:lnTo>
                <a:cubicBezTo>
                  <a:pt x="180882" y="246795"/>
                  <a:pt x="172604" y="246795"/>
                  <a:pt x="167086" y="241286"/>
                </a:cubicBezTo>
                <a:cubicBezTo>
                  <a:pt x="161568" y="235776"/>
                  <a:pt x="161568" y="227512"/>
                  <a:pt x="167086" y="222002"/>
                </a:cubicBezTo>
                <a:lnTo>
                  <a:pt x="343847" y="45520"/>
                </a:lnTo>
                <a:cubicBezTo>
                  <a:pt x="373530" y="15173"/>
                  <a:pt x="412892" y="0"/>
                  <a:pt x="452431"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4" name="wrench-and-screwdriver-crossed_20446"/>
          <p:cNvSpPr>
            <a:spLocks noChangeAspect="1"/>
          </p:cNvSpPr>
          <p:nvPr/>
        </p:nvSpPr>
        <p:spPr bwMode="auto">
          <a:xfrm>
            <a:off x="7420607" y="4020291"/>
            <a:ext cx="609685" cy="527653"/>
          </a:xfrm>
          <a:custGeom>
            <a:avLst/>
            <a:gdLst>
              <a:gd name="connsiteX0" fmla="*/ 332857 w 607850"/>
              <a:gd name="connsiteY0" fmla="*/ 354309 h 526065"/>
              <a:gd name="connsiteX1" fmla="*/ 472224 w 607850"/>
              <a:gd name="connsiteY1" fmla="*/ 493605 h 526065"/>
              <a:gd name="connsiteX2" fmla="*/ 457617 w 607850"/>
              <a:gd name="connsiteY2" fmla="*/ 508000 h 526065"/>
              <a:gd name="connsiteX3" fmla="*/ 318250 w 607850"/>
              <a:gd name="connsiteY3" fmla="*/ 368845 h 526065"/>
              <a:gd name="connsiteX4" fmla="*/ 490668 w 607850"/>
              <a:gd name="connsiteY4" fmla="*/ 24357 h 526065"/>
              <a:gd name="connsiteX5" fmla="*/ 375293 w 607850"/>
              <a:gd name="connsiteY5" fmla="*/ 55158 h 526065"/>
              <a:gd name="connsiteX6" fmla="*/ 342900 w 607850"/>
              <a:gd name="connsiteY6" fmla="*/ 176042 h 526065"/>
              <a:gd name="connsiteX7" fmla="*/ 361742 w 607850"/>
              <a:gd name="connsiteY7" fmla="*/ 194858 h 526065"/>
              <a:gd name="connsiteX8" fmla="*/ 109955 w 607850"/>
              <a:gd name="connsiteY8" fmla="*/ 446292 h 526065"/>
              <a:gd name="connsiteX9" fmla="*/ 160803 w 607850"/>
              <a:gd name="connsiteY9" fmla="*/ 497068 h 526065"/>
              <a:gd name="connsiteX10" fmla="*/ 412590 w 607850"/>
              <a:gd name="connsiteY10" fmla="*/ 245634 h 526065"/>
              <a:gd name="connsiteX11" fmla="*/ 431432 w 607850"/>
              <a:gd name="connsiteY11" fmla="*/ 264450 h 526065"/>
              <a:gd name="connsiteX12" fmla="*/ 552485 w 607850"/>
              <a:gd name="connsiteY12" fmla="*/ 232103 h 526065"/>
              <a:gd name="connsiteX13" fmla="*/ 583330 w 607850"/>
              <a:gd name="connsiteY13" fmla="*/ 116889 h 526065"/>
              <a:gd name="connsiteX14" fmla="*/ 547323 w 607850"/>
              <a:gd name="connsiteY14" fmla="*/ 152974 h 526065"/>
              <a:gd name="connsiteX15" fmla="*/ 474149 w 607850"/>
              <a:gd name="connsiteY15" fmla="*/ 133385 h 526065"/>
              <a:gd name="connsiteX16" fmla="*/ 454532 w 607850"/>
              <a:gd name="connsiteY16" fmla="*/ 60313 h 526065"/>
              <a:gd name="connsiteX17" fmla="*/ 502412 w 607850"/>
              <a:gd name="connsiteY17" fmla="*/ 0 h 526065"/>
              <a:gd name="connsiteX18" fmla="*/ 523319 w 607850"/>
              <a:gd name="connsiteY18" fmla="*/ 20749 h 526065"/>
              <a:gd name="connsiteX19" fmla="*/ 477504 w 607850"/>
              <a:gd name="connsiteY19" fmla="*/ 66499 h 526065"/>
              <a:gd name="connsiteX20" fmla="*/ 490926 w 607850"/>
              <a:gd name="connsiteY20" fmla="*/ 116631 h 526065"/>
              <a:gd name="connsiteX21" fmla="*/ 541129 w 607850"/>
              <a:gd name="connsiteY21" fmla="*/ 130034 h 526065"/>
              <a:gd name="connsiteX22" fmla="*/ 586943 w 607850"/>
              <a:gd name="connsiteY22" fmla="*/ 84284 h 526065"/>
              <a:gd name="connsiteX23" fmla="*/ 607850 w 607850"/>
              <a:gd name="connsiteY23" fmla="*/ 105161 h 526065"/>
              <a:gd name="connsiteX24" fmla="*/ 569263 w 607850"/>
              <a:gd name="connsiteY24" fmla="*/ 248856 h 526065"/>
              <a:gd name="connsiteX25" fmla="*/ 425366 w 607850"/>
              <a:gd name="connsiteY25" fmla="*/ 287261 h 526065"/>
              <a:gd name="connsiteX26" fmla="*/ 412590 w 607850"/>
              <a:gd name="connsiteY26" fmla="*/ 274631 h 526065"/>
              <a:gd name="connsiteX27" fmla="*/ 160803 w 607850"/>
              <a:gd name="connsiteY27" fmla="*/ 526065 h 526065"/>
              <a:gd name="connsiteX28" fmla="*/ 80918 w 607850"/>
              <a:gd name="connsiteY28" fmla="*/ 446292 h 526065"/>
              <a:gd name="connsiteX29" fmla="*/ 203004 w 607850"/>
              <a:gd name="connsiteY29" fmla="*/ 324377 h 526065"/>
              <a:gd name="connsiteX30" fmla="*/ 0 w 607850"/>
              <a:gd name="connsiteY30" fmla="*/ 121657 h 526065"/>
              <a:gd name="connsiteX31" fmla="*/ 85305 w 607850"/>
              <a:gd name="connsiteY31" fmla="*/ 36471 h 526065"/>
              <a:gd name="connsiteX32" fmla="*/ 288309 w 607850"/>
              <a:gd name="connsiteY32" fmla="*/ 239191 h 526065"/>
              <a:gd name="connsiteX33" fmla="*/ 332704 w 607850"/>
              <a:gd name="connsiteY33" fmla="*/ 194858 h 526065"/>
              <a:gd name="connsiteX34" fmla="*/ 320057 w 607850"/>
              <a:gd name="connsiteY34" fmla="*/ 182099 h 526065"/>
              <a:gd name="connsiteX35" fmla="*/ 358515 w 607850"/>
              <a:gd name="connsiteY35" fmla="*/ 38405 h 5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850" h="526065">
                <a:moveTo>
                  <a:pt x="332857" y="354309"/>
                </a:moveTo>
                <a:lnTo>
                  <a:pt x="472224" y="493605"/>
                </a:lnTo>
                <a:lnTo>
                  <a:pt x="457617" y="508000"/>
                </a:lnTo>
                <a:lnTo>
                  <a:pt x="318250" y="368845"/>
                </a:lnTo>
                <a:close/>
                <a:moveTo>
                  <a:pt x="490668" y="24357"/>
                </a:moveTo>
                <a:lnTo>
                  <a:pt x="375293" y="55158"/>
                </a:lnTo>
                <a:lnTo>
                  <a:pt x="342900" y="176042"/>
                </a:lnTo>
                <a:lnTo>
                  <a:pt x="361742" y="194858"/>
                </a:lnTo>
                <a:lnTo>
                  <a:pt x="109955" y="446292"/>
                </a:lnTo>
                <a:lnTo>
                  <a:pt x="160803" y="497068"/>
                </a:lnTo>
                <a:lnTo>
                  <a:pt x="412590" y="245634"/>
                </a:lnTo>
                <a:lnTo>
                  <a:pt x="431432" y="264450"/>
                </a:lnTo>
                <a:lnTo>
                  <a:pt x="552485" y="232103"/>
                </a:lnTo>
                <a:lnTo>
                  <a:pt x="583330" y="116889"/>
                </a:lnTo>
                <a:lnTo>
                  <a:pt x="547323" y="152974"/>
                </a:lnTo>
                <a:lnTo>
                  <a:pt x="474149" y="133385"/>
                </a:lnTo>
                <a:lnTo>
                  <a:pt x="454532" y="60313"/>
                </a:lnTo>
                <a:close/>
                <a:moveTo>
                  <a:pt x="502412" y="0"/>
                </a:moveTo>
                <a:lnTo>
                  <a:pt x="523319" y="20749"/>
                </a:lnTo>
                <a:lnTo>
                  <a:pt x="477504" y="66499"/>
                </a:lnTo>
                <a:lnTo>
                  <a:pt x="490926" y="116631"/>
                </a:lnTo>
                <a:lnTo>
                  <a:pt x="541129" y="130034"/>
                </a:lnTo>
                <a:lnTo>
                  <a:pt x="586943" y="84284"/>
                </a:lnTo>
                <a:lnTo>
                  <a:pt x="607850" y="105161"/>
                </a:lnTo>
                <a:lnTo>
                  <a:pt x="569263" y="248856"/>
                </a:lnTo>
                <a:lnTo>
                  <a:pt x="425366" y="287261"/>
                </a:lnTo>
                <a:lnTo>
                  <a:pt x="412590" y="274631"/>
                </a:lnTo>
                <a:lnTo>
                  <a:pt x="160803" y="526065"/>
                </a:lnTo>
                <a:lnTo>
                  <a:pt x="80918" y="446292"/>
                </a:lnTo>
                <a:lnTo>
                  <a:pt x="203004" y="324377"/>
                </a:lnTo>
                <a:lnTo>
                  <a:pt x="0" y="121657"/>
                </a:lnTo>
                <a:lnTo>
                  <a:pt x="85305" y="36471"/>
                </a:lnTo>
                <a:lnTo>
                  <a:pt x="288309" y="239191"/>
                </a:lnTo>
                <a:lnTo>
                  <a:pt x="332704" y="194858"/>
                </a:lnTo>
                <a:lnTo>
                  <a:pt x="320057" y="182099"/>
                </a:lnTo>
                <a:lnTo>
                  <a:pt x="358515" y="38405"/>
                </a:lnTo>
                <a:close/>
              </a:path>
            </a:pathLst>
          </a:custGeom>
          <a:solidFill>
            <a:schemeClr val="bg1"/>
          </a:solidFill>
          <a:ln>
            <a:noFill/>
          </a:ln>
        </p:spPr>
        <p:txBody>
          <a:bodyPr/>
          <a:lstStyle/>
          <a:p>
            <a:endParaRPr lang="zh-CN" altLang="en-US">
              <a:latin typeface="+mn-lt"/>
              <a:ea typeface="+mn-ea"/>
              <a:cs typeface="+mn-ea"/>
              <a:sym typeface="+mn-lt"/>
            </a:endParaRPr>
          </a:p>
        </p:txBody>
      </p:sp>
      <p:sp>
        <p:nvSpPr>
          <p:cNvPr id="9" name="矩形 8"/>
          <p:cNvSpPr/>
          <p:nvPr/>
        </p:nvSpPr>
        <p:spPr>
          <a:xfrm>
            <a:off x="78105" y="4115435"/>
            <a:ext cx="10137775" cy="3969385"/>
          </a:xfrm>
          <a:prstGeom prst="rect">
            <a:avLst/>
          </a:prstGeom>
        </p:spPr>
        <p:txBody>
          <a:bodyPr wrap="square">
            <a:spAutoFit/>
          </a:bodyPr>
          <a:lstStyle/>
          <a:p>
            <a:r>
              <a:rPr lang="zh-CN" altLang="en-US" sz="1800" b="1" dirty="0">
                <a:latin typeface="WenQuanYi Micro Hei" panose="020B0606030804020204" charset="-122"/>
                <a:ea typeface="WenQuanYi Micro Hei" panose="020B0606030804020204" charset="-122"/>
                <a:cs typeface="WenQuanYi Micro Hei" panose="020B0606030804020204" charset="-122"/>
              </a:rPr>
              <a:t>Lambda体系结构是一种数据处理体系结构，旨在通过利用批处理和流处理方法来处理大量数据。这种体系结构方法试图通过使用批处理来提供全面和准确的批处理数据视图，同时使用实时流处理来提供在线数据的视图，从而平衡延迟，吞吐量和容错。</a:t>
            </a:r>
            <a:endParaRPr lang="zh-CN" altLang="en-US" sz="1800" b="1" dirty="0">
              <a:latin typeface="WenQuanYi Micro Hei" panose="020B0606030804020204" charset="-122"/>
              <a:ea typeface="WenQuanYi Micro Hei" panose="020B0606030804020204" charset="-122"/>
              <a:cs typeface="WenQuanYi Micro Hei" panose="020B0606030804020204" charset="-122"/>
            </a:endParaRPr>
          </a:p>
          <a:p>
            <a:pPr marL="342900" indent="-342900">
              <a:buFont typeface="Arial" panose="02080604020202020204" pitchFamily="34" charset="0"/>
              <a:buChar char="•"/>
            </a:pPr>
            <a:r>
              <a:rPr lang="en-US" altLang="zh-CN" sz="1800" b="1" dirty="0">
                <a:latin typeface="WenQuanYi Micro Hei" panose="020B0606030804020204" charset="-122"/>
                <a:ea typeface="WenQuanYi Micro Hei" panose="020B0606030804020204" charset="-122"/>
                <a:cs typeface="WenQuanYi Micro Hei" panose="020B0606030804020204" charset="-122"/>
              </a:rPr>
              <a:t>Batch Layer</a:t>
            </a:r>
            <a:r>
              <a:rPr lang="zh-CN" altLang="en-US" sz="1800" b="1" dirty="0">
                <a:latin typeface="WenQuanYi Micro Hei" panose="020B0606030804020204" charset="-122"/>
                <a:ea typeface="WenQuanYi Micro Hei" panose="020B0606030804020204" charset="-122"/>
                <a:cs typeface="WenQuanYi Micro Hei" panose="020B0606030804020204" charset="-122"/>
              </a:rPr>
              <a:t>：</a:t>
            </a:r>
            <a:r>
              <a:rPr sz="1800" b="1">
                <a:latin typeface="WenQuanYi Micro Hei" panose="020B0606030804020204" charset="-122"/>
                <a:ea typeface="WenQuanYi Micro Hei" panose="020B0606030804020204" charset="-122"/>
                <a:cs typeface="WenQuanYi Micro Hei" panose="020B0606030804020204" charset="-122"/>
              </a:rPr>
              <a:t>保证数据处理的准确性和可靠性。Batch layer首先把数据以其原始格式存储在HDFS上，以加强系统的可靠性。然后，利用Hadoop MapReduce作业对数据进行处理，并将结果保存起来（这种处理之后的数据称之为batch view）。但是batch layer对数据处理的延迟是很大的，通常是几个小时到几天。</a:t>
            </a:r>
            <a:endParaRPr sz="1800" b="1">
              <a:latin typeface="WenQuanYi Micro Hei" panose="020B0606030804020204" charset="-122"/>
              <a:ea typeface="WenQuanYi Micro Hei" panose="020B0606030804020204" charset="-122"/>
              <a:cs typeface="WenQuanYi Micro Hei" panose="020B0606030804020204" charset="-122"/>
            </a:endParaRPr>
          </a:p>
          <a:p>
            <a:pPr marL="342900" indent="-342900">
              <a:buFont typeface="Arial" panose="02080604020202020204" pitchFamily="34" charset="0"/>
              <a:buChar char="•"/>
            </a:pPr>
            <a:r>
              <a:rPr lang="en-US" altLang="zh-CN" sz="1800" b="1" dirty="0">
                <a:latin typeface="WenQuanYi Micro Hei" panose="020B0606030804020204" charset="-122"/>
                <a:ea typeface="WenQuanYi Micro Hei" panose="020B0606030804020204" charset="-122"/>
                <a:cs typeface="WenQuanYi Micro Hei" panose="020B0606030804020204" charset="-122"/>
              </a:rPr>
              <a:t>Speed Layer</a:t>
            </a:r>
            <a:r>
              <a:rPr lang="zh-CN" altLang="en-US" sz="1800" b="1" dirty="0">
                <a:latin typeface="WenQuanYi Micro Hei" panose="020B0606030804020204" charset="-122"/>
                <a:ea typeface="WenQuanYi Micro Hei" panose="020B0606030804020204" charset="-122"/>
                <a:cs typeface="WenQuanYi Micro Hei" panose="020B0606030804020204" charset="-122"/>
              </a:rPr>
              <a:t>：</a:t>
            </a:r>
            <a:r>
              <a:rPr lang="zh-CN" altLang="en-US" sz="1800" b="1" dirty="0">
                <a:sym typeface="+mn-ea"/>
              </a:rPr>
              <a:t>满足所有实时性处理的需求。Speed layer通常基于Storm这样的流式计算平台，通过快速的增量式算法，以分钟级、秒级甚至毫秒级来读取、分析、保存数据。</a:t>
            </a:r>
            <a:endParaRPr lang="zh-CN" altLang="en-US" sz="1800" b="1" dirty="0">
              <a:latin typeface="WenQuanYi Micro Hei" panose="020B0606030804020204" charset="-122"/>
              <a:ea typeface="WenQuanYi Micro Hei" panose="020B0606030804020204" charset="-122"/>
              <a:cs typeface="WenQuanYi Micro Hei" panose="020B0606030804020204" charset="-122"/>
            </a:endParaRPr>
          </a:p>
          <a:p>
            <a:pPr marL="342900" indent="-342900">
              <a:buFont typeface="Arial" panose="02080604020202020204" pitchFamily="34" charset="0"/>
              <a:buChar char="•"/>
            </a:pPr>
            <a:r>
              <a:rPr lang="en-US" altLang="zh-CN" sz="1800" b="1" dirty="0">
                <a:latin typeface="WenQuanYi Micro Hei" panose="020B0606030804020204" charset="-122"/>
                <a:ea typeface="WenQuanYi Micro Hei" panose="020B0606030804020204" charset="-122"/>
                <a:cs typeface="WenQuanYi Micro Hei" panose="020B0606030804020204" charset="-122"/>
              </a:rPr>
              <a:t>Serving Layer：</a:t>
            </a:r>
            <a:r>
              <a:rPr lang="zh-CN" altLang="en-US" sz="1800" b="1" dirty="0">
                <a:sym typeface="+mn-ea"/>
              </a:rPr>
              <a:t>speed layer输出数据merge到batch layer输出数据上，从而得到一份完整的输出数据，并保存到诸如HBASE这样的NoSQL数据库中，以服务于在线检索应用。在batch计算结果之上meger少量实时数据，其结果同完全使用batch计算相比，具有很好的近似性。</a:t>
            </a:r>
            <a:endParaRPr lang="zh-CN" altLang="en-US" sz="1800" dirty="0"/>
          </a:p>
          <a:p>
            <a:pPr marL="342900" indent="-342900">
              <a:buFont typeface="Arial" panose="02080604020202020204" pitchFamily="34" charset="0"/>
              <a:buChar char="•"/>
            </a:pPr>
            <a:endParaRPr lang="en-US" altLang="zh-CN" sz="1800" b="1" dirty="0">
              <a:latin typeface="WenQuanYi Micro Hei" panose="020B0606030804020204" charset="-122"/>
              <a:ea typeface="WenQuanYi Micro Hei" panose="020B0606030804020204" charset="-122"/>
              <a:cs typeface="WenQuanYi Micro Hei" panose="020B06060308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87655" y="548640"/>
            <a:ext cx="6672580" cy="3772535"/>
          </a:xfrm>
          <a:prstGeom prst="rect">
            <a:avLst/>
          </a:prstGeom>
        </p:spPr>
      </p:pic>
      <p:sp>
        <p:nvSpPr>
          <p:cNvPr id="2" name="灯片编号占位符 1"/>
          <p:cNvSpPr>
            <a:spLocks noGrp="1"/>
          </p:cNvSpPr>
          <p:nvPr>
            <p:ph type="sldNum" sz="quarter" idx="10"/>
          </p:nvPr>
        </p:nvSpPr>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3" name="标题 3"/>
          <p:cNvSpPr>
            <a:spLocks noGrp="1"/>
          </p:cNvSpPr>
          <p:nvPr>
            <p:ph type="ctrTitle"/>
          </p:nvPr>
        </p:nvSpPr>
        <p:spPr>
          <a:xfrm>
            <a:off x="287784" y="180231"/>
            <a:ext cx="9649072" cy="835869"/>
          </a:xfrm>
        </p:spPr>
        <p:txBody>
          <a:bodyPr>
            <a:normAutofit/>
          </a:bodyPr>
          <a:lstStyle/>
          <a:p>
            <a:r>
              <a:rPr lang="en-US" altLang="en-US" dirty="0">
                <a:latin typeface="+mn-lt"/>
                <a:ea typeface="+mn-ea"/>
                <a:cs typeface="+mn-ea"/>
                <a:sym typeface="+mn-lt"/>
              </a:rPr>
              <a:t>4</a:t>
            </a:r>
            <a:r>
              <a:rPr lang="en-US" altLang="zh-CN" dirty="0">
                <a:latin typeface="+mn-lt"/>
                <a:ea typeface="+mn-ea"/>
                <a:cs typeface="+mn-ea"/>
                <a:sym typeface="+mn-lt"/>
              </a:rPr>
              <a:t>. </a:t>
            </a:r>
            <a:r>
              <a:rPr lang="en-US" altLang="en-US" dirty="0">
                <a:latin typeface="+mn-lt"/>
                <a:ea typeface="+mn-ea"/>
                <a:cs typeface="+mn-ea"/>
                <a:sym typeface="+mn-lt"/>
              </a:rPr>
              <a:t>Lamda Architecture优缺点</a:t>
            </a:r>
            <a:endParaRPr lang="en-US" altLang="en-US" dirty="0">
              <a:latin typeface="+mn-lt"/>
              <a:ea typeface="+mn-ea"/>
              <a:cs typeface="+mn-ea"/>
              <a:sym typeface="+mn-lt"/>
            </a:endParaRPr>
          </a:p>
        </p:txBody>
      </p:sp>
      <p:sp>
        <p:nvSpPr>
          <p:cNvPr id="40" name="magnifying-glass_68213"/>
          <p:cNvSpPr>
            <a:spLocks noChangeAspect="1"/>
          </p:cNvSpPr>
          <p:nvPr/>
        </p:nvSpPr>
        <p:spPr bwMode="auto">
          <a:xfrm>
            <a:off x="1787274" y="4087528"/>
            <a:ext cx="609685" cy="60880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3" name="patch_340633"/>
          <p:cNvSpPr>
            <a:spLocks noChangeAspect="1"/>
          </p:cNvSpPr>
          <p:nvPr/>
        </p:nvSpPr>
        <p:spPr bwMode="auto">
          <a:xfrm>
            <a:off x="5530037" y="4031733"/>
            <a:ext cx="609685" cy="60879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609" h="606719">
                <a:moveTo>
                  <a:pt x="317659" y="386061"/>
                </a:moveTo>
                <a:cubicBezTo>
                  <a:pt x="325298" y="386061"/>
                  <a:pt x="331490" y="392253"/>
                  <a:pt x="331490" y="399892"/>
                </a:cubicBezTo>
                <a:cubicBezTo>
                  <a:pt x="331490" y="407531"/>
                  <a:pt x="325298" y="413723"/>
                  <a:pt x="317659" y="413723"/>
                </a:cubicBezTo>
                <a:cubicBezTo>
                  <a:pt x="310020" y="413723"/>
                  <a:pt x="303828" y="407531"/>
                  <a:pt x="303828" y="399892"/>
                </a:cubicBezTo>
                <a:cubicBezTo>
                  <a:pt x="303828" y="392253"/>
                  <a:pt x="310020" y="386061"/>
                  <a:pt x="317659" y="386061"/>
                </a:cubicBezTo>
                <a:close/>
                <a:moveTo>
                  <a:pt x="262442" y="330949"/>
                </a:moveTo>
                <a:cubicBezTo>
                  <a:pt x="270061" y="330949"/>
                  <a:pt x="276238" y="337126"/>
                  <a:pt x="276238" y="344745"/>
                </a:cubicBezTo>
                <a:cubicBezTo>
                  <a:pt x="276238" y="352364"/>
                  <a:pt x="270061" y="358541"/>
                  <a:pt x="262442" y="358541"/>
                </a:cubicBezTo>
                <a:cubicBezTo>
                  <a:pt x="254823" y="358541"/>
                  <a:pt x="248646" y="352364"/>
                  <a:pt x="248646" y="344745"/>
                </a:cubicBezTo>
                <a:cubicBezTo>
                  <a:pt x="248646" y="337126"/>
                  <a:pt x="254823" y="330949"/>
                  <a:pt x="262442" y="330949"/>
                </a:cubicBezTo>
                <a:close/>
                <a:moveTo>
                  <a:pt x="331455" y="317119"/>
                </a:moveTo>
                <a:cubicBezTo>
                  <a:pt x="339113" y="317119"/>
                  <a:pt x="345321" y="323296"/>
                  <a:pt x="345321" y="330915"/>
                </a:cubicBezTo>
                <a:cubicBezTo>
                  <a:pt x="345321" y="338534"/>
                  <a:pt x="339113" y="344711"/>
                  <a:pt x="331455" y="344711"/>
                </a:cubicBezTo>
                <a:cubicBezTo>
                  <a:pt x="323797" y="344711"/>
                  <a:pt x="317589" y="338534"/>
                  <a:pt x="317589" y="330915"/>
                </a:cubicBezTo>
                <a:cubicBezTo>
                  <a:pt x="317589" y="323296"/>
                  <a:pt x="323797" y="317119"/>
                  <a:pt x="331455" y="317119"/>
                </a:cubicBezTo>
                <a:close/>
                <a:moveTo>
                  <a:pt x="400503" y="303288"/>
                </a:moveTo>
                <a:cubicBezTo>
                  <a:pt x="408142" y="303288"/>
                  <a:pt x="414334" y="309480"/>
                  <a:pt x="414334" y="317119"/>
                </a:cubicBezTo>
                <a:cubicBezTo>
                  <a:pt x="414334" y="324758"/>
                  <a:pt x="408142" y="330950"/>
                  <a:pt x="400503" y="330950"/>
                </a:cubicBezTo>
                <a:cubicBezTo>
                  <a:pt x="392864" y="330950"/>
                  <a:pt x="386672" y="324758"/>
                  <a:pt x="386672" y="317119"/>
                </a:cubicBezTo>
                <a:cubicBezTo>
                  <a:pt x="386672" y="309480"/>
                  <a:pt x="392864" y="303288"/>
                  <a:pt x="400503" y="303288"/>
                </a:cubicBezTo>
                <a:close/>
                <a:moveTo>
                  <a:pt x="207189" y="275767"/>
                </a:moveTo>
                <a:cubicBezTo>
                  <a:pt x="214808" y="275767"/>
                  <a:pt x="220985" y="281928"/>
                  <a:pt x="220985" y="289528"/>
                </a:cubicBezTo>
                <a:cubicBezTo>
                  <a:pt x="220985" y="297128"/>
                  <a:pt x="214808" y="303289"/>
                  <a:pt x="207189" y="303289"/>
                </a:cubicBezTo>
                <a:cubicBezTo>
                  <a:pt x="199570" y="303289"/>
                  <a:pt x="193393" y="297128"/>
                  <a:pt x="193393" y="289528"/>
                </a:cubicBezTo>
                <a:cubicBezTo>
                  <a:pt x="193393" y="281928"/>
                  <a:pt x="199570" y="275767"/>
                  <a:pt x="207189" y="275767"/>
                </a:cubicBezTo>
                <a:close/>
                <a:moveTo>
                  <a:pt x="128420" y="266137"/>
                </a:moveTo>
                <a:cubicBezTo>
                  <a:pt x="131880" y="266137"/>
                  <a:pt x="135351" y="267514"/>
                  <a:pt x="138155" y="270269"/>
                </a:cubicBezTo>
                <a:lnTo>
                  <a:pt x="299696" y="431562"/>
                </a:lnTo>
                <a:cubicBezTo>
                  <a:pt x="305215" y="437072"/>
                  <a:pt x="305215" y="445337"/>
                  <a:pt x="299696" y="450846"/>
                </a:cubicBezTo>
                <a:cubicBezTo>
                  <a:pt x="294178" y="456445"/>
                  <a:pt x="285901" y="456445"/>
                  <a:pt x="280383" y="450846"/>
                </a:cubicBezTo>
                <a:lnTo>
                  <a:pt x="128454" y="299239"/>
                </a:lnTo>
                <a:lnTo>
                  <a:pt x="64905" y="362602"/>
                </a:lnTo>
                <a:cubicBezTo>
                  <a:pt x="15241" y="412278"/>
                  <a:pt x="15241" y="492258"/>
                  <a:pt x="64905" y="541846"/>
                </a:cubicBezTo>
                <a:cubicBezTo>
                  <a:pt x="114658" y="591523"/>
                  <a:pt x="194761" y="591523"/>
                  <a:pt x="244425" y="541846"/>
                </a:cubicBezTo>
                <a:lnTo>
                  <a:pt x="421186" y="365445"/>
                </a:lnTo>
                <a:cubicBezTo>
                  <a:pt x="426704" y="359847"/>
                  <a:pt x="434982" y="359847"/>
                  <a:pt x="440500" y="365445"/>
                </a:cubicBezTo>
                <a:cubicBezTo>
                  <a:pt x="446018" y="370955"/>
                  <a:pt x="446018" y="379220"/>
                  <a:pt x="440500" y="384729"/>
                </a:cubicBezTo>
                <a:lnTo>
                  <a:pt x="263739" y="561219"/>
                </a:lnTo>
                <a:cubicBezTo>
                  <a:pt x="233389" y="591523"/>
                  <a:pt x="194761" y="606719"/>
                  <a:pt x="154710" y="606719"/>
                </a:cubicBezTo>
                <a:cubicBezTo>
                  <a:pt x="114658" y="606719"/>
                  <a:pt x="75941" y="591523"/>
                  <a:pt x="45591" y="561219"/>
                </a:cubicBezTo>
                <a:cubicBezTo>
                  <a:pt x="-15198" y="501945"/>
                  <a:pt x="-15198" y="404013"/>
                  <a:pt x="45591" y="343317"/>
                </a:cubicBezTo>
                <a:lnTo>
                  <a:pt x="118752" y="270269"/>
                </a:lnTo>
                <a:cubicBezTo>
                  <a:pt x="121511" y="267514"/>
                  <a:pt x="124960" y="266137"/>
                  <a:pt x="128420" y="266137"/>
                </a:cubicBezTo>
                <a:close/>
                <a:moveTo>
                  <a:pt x="276202" y="262007"/>
                </a:moveTo>
                <a:cubicBezTo>
                  <a:pt x="283821" y="262007"/>
                  <a:pt x="289998" y="268168"/>
                  <a:pt x="289998" y="275768"/>
                </a:cubicBezTo>
                <a:cubicBezTo>
                  <a:pt x="289998" y="283368"/>
                  <a:pt x="283821" y="289529"/>
                  <a:pt x="276202" y="289529"/>
                </a:cubicBezTo>
                <a:cubicBezTo>
                  <a:pt x="268583" y="289529"/>
                  <a:pt x="262406" y="283368"/>
                  <a:pt x="262406" y="275768"/>
                </a:cubicBezTo>
                <a:cubicBezTo>
                  <a:pt x="262406" y="268168"/>
                  <a:pt x="268583" y="262007"/>
                  <a:pt x="276202" y="262007"/>
                </a:cubicBezTo>
                <a:close/>
                <a:moveTo>
                  <a:pt x="345286" y="248247"/>
                </a:moveTo>
                <a:cubicBezTo>
                  <a:pt x="352905" y="248247"/>
                  <a:pt x="359082" y="254408"/>
                  <a:pt x="359082" y="262008"/>
                </a:cubicBezTo>
                <a:cubicBezTo>
                  <a:pt x="359082" y="269608"/>
                  <a:pt x="352905" y="275769"/>
                  <a:pt x="345286" y="275769"/>
                </a:cubicBezTo>
                <a:cubicBezTo>
                  <a:pt x="337667" y="275769"/>
                  <a:pt x="331490" y="269608"/>
                  <a:pt x="331490" y="262008"/>
                </a:cubicBezTo>
                <a:cubicBezTo>
                  <a:pt x="331490" y="254408"/>
                  <a:pt x="337667" y="248247"/>
                  <a:pt x="345286" y="248247"/>
                </a:cubicBezTo>
                <a:close/>
                <a:moveTo>
                  <a:pt x="290033" y="193065"/>
                </a:moveTo>
                <a:cubicBezTo>
                  <a:pt x="297652" y="193065"/>
                  <a:pt x="303829" y="199226"/>
                  <a:pt x="303829" y="206826"/>
                </a:cubicBezTo>
                <a:cubicBezTo>
                  <a:pt x="303829" y="214426"/>
                  <a:pt x="297652" y="220587"/>
                  <a:pt x="290033" y="220587"/>
                </a:cubicBezTo>
                <a:cubicBezTo>
                  <a:pt x="282414" y="220587"/>
                  <a:pt x="276237" y="214426"/>
                  <a:pt x="276237" y="206826"/>
                </a:cubicBezTo>
                <a:cubicBezTo>
                  <a:pt x="276237" y="199226"/>
                  <a:pt x="282414" y="193065"/>
                  <a:pt x="290033" y="193065"/>
                </a:cubicBezTo>
                <a:close/>
                <a:moveTo>
                  <a:pt x="452431" y="0"/>
                </a:moveTo>
                <a:cubicBezTo>
                  <a:pt x="491971" y="0"/>
                  <a:pt x="531689" y="15173"/>
                  <a:pt x="562084" y="45520"/>
                </a:cubicBezTo>
                <a:cubicBezTo>
                  <a:pt x="622784" y="104792"/>
                  <a:pt x="622784" y="202719"/>
                  <a:pt x="562084" y="263324"/>
                </a:cubicBezTo>
                <a:lnTo>
                  <a:pt x="488834" y="336458"/>
                </a:lnTo>
                <a:cubicBezTo>
                  <a:pt x="486075" y="339213"/>
                  <a:pt x="483316" y="340546"/>
                  <a:pt x="479221" y="340546"/>
                </a:cubicBezTo>
                <a:cubicBezTo>
                  <a:pt x="476462" y="340546"/>
                  <a:pt x="472279" y="339213"/>
                  <a:pt x="469520" y="336458"/>
                </a:cubicBezTo>
                <a:lnTo>
                  <a:pt x="307979" y="175082"/>
                </a:lnTo>
                <a:cubicBezTo>
                  <a:pt x="302461" y="169573"/>
                  <a:pt x="302461" y="161309"/>
                  <a:pt x="307979" y="155799"/>
                </a:cubicBezTo>
                <a:cubicBezTo>
                  <a:pt x="313497" y="150290"/>
                  <a:pt x="321774" y="150290"/>
                  <a:pt x="327293" y="155799"/>
                </a:cubicBezTo>
                <a:lnTo>
                  <a:pt x="479221" y="307489"/>
                </a:lnTo>
                <a:lnTo>
                  <a:pt x="542681" y="244040"/>
                </a:lnTo>
                <a:cubicBezTo>
                  <a:pt x="592434" y="194455"/>
                  <a:pt x="592434" y="114478"/>
                  <a:pt x="542681" y="64803"/>
                </a:cubicBezTo>
                <a:cubicBezTo>
                  <a:pt x="493017" y="15217"/>
                  <a:pt x="412914" y="15217"/>
                  <a:pt x="363161" y="64803"/>
                </a:cubicBezTo>
                <a:lnTo>
                  <a:pt x="186489" y="241286"/>
                </a:lnTo>
                <a:cubicBezTo>
                  <a:pt x="180882" y="246795"/>
                  <a:pt x="172604" y="246795"/>
                  <a:pt x="167086" y="241286"/>
                </a:cubicBezTo>
                <a:cubicBezTo>
                  <a:pt x="161568" y="235776"/>
                  <a:pt x="161568" y="227512"/>
                  <a:pt x="167086" y="222002"/>
                </a:cubicBezTo>
                <a:lnTo>
                  <a:pt x="343847" y="45520"/>
                </a:lnTo>
                <a:cubicBezTo>
                  <a:pt x="373530" y="15173"/>
                  <a:pt x="412892" y="0"/>
                  <a:pt x="452431"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4" name="wrench-and-screwdriver-crossed_20446"/>
          <p:cNvSpPr>
            <a:spLocks noChangeAspect="1"/>
          </p:cNvSpPr>
          <p:nvPr/>
        </p:nvSpPr>
        <p:spPr bwMode="auto">
          <a:xfrm>
            <a:off x="7420607" y="4020291"/>
            <a:ext cx="609685" cy="527653"/>
          </a:xfrm>
          <a:custGeom>
            <a:avLst/>
            <a:gdLst>
              <a:gd name="connsiteX0" fmla="*/ 332857 w 607850"/>
              <a:gd name="connsiteY0" fmla="*/ 354309 h 526065"/>
              <a:gd name="connsiteX1" fmla="*/ 472224 w 607850"/>
              <a:gd name="connsiteY1" fmla="*/ 493605 h 526065"/>
              <a:gd name="connsiteX2" fmla="*/ 457617 w 607850"/>
              <a:gd name="connsiteY2" fmla="*/ 508000 h 526065"/>
              <a:gd name="connsiteX3" fmla="*/ 318250 w 607850"/>
              <a:gd name="connsiteY3" fmla="*/ 368845 h 526065"/>
              <a:gd name="connsiteX4" fmla="*/ 490668 w 607850"/>
              <a:gd name="connsiteY4" fmla="*/ 24357 h 526065"/>
              <a:gd name="connsiteX5" fmla="*/ 375293 w 607850"/>
              <a:gd name="connsiteY5" fmla="*/ 55158 h 526065"/>
              <a:gd name="connsiteX6" fmla="*/ 342900 w 607850"/>
              <a:gd name="connsiteY6" fmla="*/ 176042 h 526065"/>
              <a:gd name="connsiteX7" fmla="*/ 361742 w 607850"/>
              <a:gd name="connsiteY7" fmla="*/ 194858 h 526065"/>
              <a:gd name="connsiteX8" fmla="*/ 109955 w 607850"/>
              <a:gd name="connsiteY8" fmla="*/ 446292 h 526065"/>
              <a:gd name="connsiteX9" fmla="*/ 160803 w 607850"/>
              <a:gd name="connsiteY9" fmla="*/ 497068 h 526065"/>
              <a:gd name="connsiteX10" fmla="*/ 412590 w 607850"/>
              <a:gd name="connsiteY10" fmla="*/ 245634 h 526065"/>
              <a:gd name="connsiteX11" fmla="*/ 431432 w 607850"/>
              <a:gd name="connsiteY11" fmla="*/ 264450 h 526065"/>
              <a:gd name="connsiteX12" fmla="*/ 552485 w 607850"/>
              <a:gd name="connsiteY12" fmla="*/ 232103 h 526065"/>
              <a:gd name="connsiteX13" fmla="*/ 583330 w 607850"/>
              <a:gd name="connsiteY13" fmla="*/ 116889 h 526065"/>
              <a:gd name="connsiteX14" fmla="*/ 547323 w 607850"/>
              <a:gd name="connsiteY14" fmla="*/ 152974 h 526065"/>
              <a:gd name="connsiteX15" fmla="*/ 474149 w 607850"/>
              <a:gd name="connsiteY15" fmla="*/ 133385 h 526065"/>
              <a:gd name="connsiteX16" fmla="*/ 454532 w 607850"/>
              <a:gd name="connsiteY16" fmla="*/ 60313 h 526065"/>
              <a:gd name="connsiteX17" fmla="*/ 502412 w 607850"/>
              <a:gd name="connsiteY17" fmla="*/ 0 h 526065"/>
              <a:gd name="connsiteX18" fmla="*/ 523319 w 607850"/>
              <a:gd name="connsiteY18" fmla="*/ 20749 h 526065"/>
              <a:gd name="connsiteX19" fmla="*/ 477504 w 607850"/>
              <a:gd name="connsiteY19" fmla="*/ 66499 h 526065"/>
              <a:gd name="connsiteX20" fmla="*/ 490926 w 607850"/>
              <a:gd name="connsiteY20" fmla="*/ 116631 h 526065"/>
              <a:gd name="connsiteX21" fmla="*/ 541129 w 607850"/>
              <a:gd name="connsiteY21" fmla="*/ 130034 h 526065"/>
              <a:gd name="connsiteX22" fmla="*/ 586943 w 607850"/>
              <a:gd name="connsiteY22" fmla="*/ 84284 h 526065"/>
              <a:gd name="connsiteX23" fmla="*/ 607850 w 607850"/>
              <a:gd name="connsiteY23" fmla="*/ 105161 h 526065"/>
              <a:gd name="connsiteX24" fmla="*/ 569263 w 607850"/>
              <a:gd name="connsiteY24" fmla="*/ 248856 h 526065"/>
              <a:gd name="connsiteX25" fmla="*/ 425366 w 607850"/>
              <a:gd name="connsiteY25" fmla="*/ 287261 h 526065"/>
              <a:gd name="connsiteX26" fmla="*/ 412590 w 607850"/>
              <a:gd name="connsiteY26" fmla="*/ 274631 h 526065"/>
              <a:gd name="connsiteX27" fmla="*/ 160803 w 607850"/>
              <a:gd name="connsiteY27" fmla="*/ 526065 h 526065"/>
              <a:gd name="connsiteX28" fmla="*/ 80918 w 607850"/>
              <a:gd name="connsiteY28" fmla="*/ 446292 h 526065"/>
              <a:gd name="connsiteX29" fmla="*/ 203004 w 607850"/>
              <a:gd name="connsiteY29" fmla="*/ 324377 h 526065"/>
              <a:gd name="connsiteX30" fmla="*/ 0 w 607850"/>
              <a:gd name="connsiteY30" fmla="*/ 121657 h 526065"/>
              <a:gd name="connsiteX31" fmla="*/ 85305 w 607850"/>
              <a:gd name="connsiteY31" fmla="*/ 36471 h 526065"/>
              <a:gd name="connsiteX32" fmla="*/ 288309 w 607850"/>
              <a:gd name="connsiteY32" fmla="*/ 239191 h 526065"/>
              <a:gd name="connsiteX33" fmla="*/ 332704 w 607850"/>
              <a:gd name="connsiteY33" fmla="*/ 194858 h 526065"/>
              <a:gd name="connsiteX34" fmla="*/ 320057 w 607850"/>
              <a:gd name="connsiteY34" fmla="*/ 182099 h 526065"/>
              <a:gd name="connsiteX35" fmla="*/ 358515 w 607850"/>
              <a:gd name="connsiteY35" fmla="*/ 38405 h 5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850" h="526065">
                <a:moveTo>
                  <a:pt x="332857" y="354309"/>
                </a:moveTo>
                <a:lnTo>
                  <a:pt x="472224" y="493605"/>
                </a:lnTo>
                <a:lnTo>
                  <a:pt x="457617" y="508000"/>
                </a:lnTo>
                <a:lnTo>
                  <a:pt x="318250" y="368845"/>
                </a:lnTo>
                <a:close/>
                <a:moveTo>
                  <a:pt x="490668" y="24357"/>
                </a:moveTo>
                <a:lnTo>
                  <a:pt x="375293" y="55158"/>
                </a:lnTo>
                <a:lnTo>
                  <a:pt x="342900" y="176042"/>
                </a:lnTo>
                <a:lnTo>
                  <a:pt x="361742" y="194858"/>
                </a:lnTo>
                <a:lnTo>
                  <a:pt x="109955" y="446292"/>
                </a:lnTo>
                <a:lnTo>
                  <a:pt x="160803" y="497068"/>
                </a:lnTo>
                <a:lnTo>
                  <a:pt x="412590" y="245634"/>
                </a:lnTo>
                <a:lnTo>
                  <a:pt x="431432" y="264450"/>
                </a:lnTo>
                <a:lnTo>
                  <a:pt x="552485" y="232103"/>
                </a:lnTo>
                <a:lnTo>
                  <a:pt x="583330" y="116889"/>
                </a:lnTo>
                <a:lnTo>
                  <a:pt x="547323" y="152974"/>
                </a:lnTo>
                <a:lnTo>
                  <a:pt x="474149" y="133385"/>
                </a:lnTo>
                <a:lnTo>
                  <a:pt x="454532" y="60313"/>
                </a:lnTo>
                <a:close/>
                <a:moveTo>
                  <a:pt x="502412" y="0"/>
                </a:moveTo>
                <a:lnTo>
                  <a:pt x="523319" y="20749"/>
                </a:lnTo>
                <a:lnTo>
                  <a:pt x="477504" y="66499"/>
                </a:lnTo>
                <a:lnTo>
                  <a:pt x="490926" y="116631"/>
                </a:lnTo>
                <a:lnTo>
                  <a:pt x="541129" y="130034"/>
                </a:lnTo>
                <a:lnTo>
                  <a:pt x="586943" y="84284"/>
                </a:lnTo>
                <a:lnTo>
                  <a:pt x="607850" y="105161"/>
                </a:lnTo>
                <a:lnTo>
                  <a:pt x="569263" y="248856"/>
                </a:lnTo>
                <a:lnTo>
                  <a:pt x="425366" y="287261"/>
                </a:lnTo>
                <a:lnTo>
                  <a:pt x="412590" y="274631"/>
                </a:lnTo>
                <a:lnTo>
                  <a:pt x="160803" y="526065"/>
                </a:lnTo>
                <a:lnTo>
                  <a:pt x="80918" y="446292"/>
                </a:lnTo>
                <a:lnTo>
                  <a:pt x="203004" y="324377"/>
                </a:lnTo>
                <a:lnTo>
                  <a:pt x="0" y="121657"/>
                </a:lnTo>
                <a:lnTo>
                  <a:pt x="85305" y="36471"/>
                </a:lnTo>
                <a:lnTo>
                  <a:pt x="288309" y="239191"/>
                </a:lnTo>
                <a:lnTo>
                  <a:pt x="332704" y="194858"/>
                </a:lnTo>
                <a:lnTo>
                  <a:pt x="320057" y="182099"/>
                </a:lnTo>
                <a:lnTo>
                  <a:pt x="358515" y="38405"/>
                </a:lnTo>
                <a:close/>
              </a:path>
            </a:pathLst>
          </a:custGeom>
          <a:solidFill>
            <a:schemeClr val="bg1"/>
          </a:solidFill>
          <a:ln>
            <a:noFill/>
          </a:ln>
        </p:spPr>
        <p:txBody>
          <a:bodyPr/>
          <a:lstStyle/>
          <a:p>
            <a:endParaRPr lang="zh-CN" altLang="en-US">
              <a:latin typeface="+mn-lt"/>
              <a:ea typeface="+mn-ea"/>
              <a:cs typeface="+mn-ea"/>
              <a:sym typeface="+mn-lt"/>
            </a:endParaRPr>
          </a:p>
        </p:txBody>
      </p:sp>
      <p:sp>
        <p:nvSpPr>
          <p:cNvPr id="8" name="矩形 8"/>
          <p:cNvSpPr/>
          <p:nvPr/>
        </p:nvSpPr>
        <p:spPr>
          <a:xfrm>
            <a:off x="-28575" y="3838575"/>
            <a:ext cx="10137775" cy="3415030"/>
          </a:xfrm>
          <a:prstGeom prst="rect">
            <a:avLst/>
          </a:prstGeom>
        </p:spPr>
        <p:txBody>
          <a:bodyPr wrap="square">
            <a:spAutoFit/>
          </a:bodyPr>
          <a:p>
            <a:r>
              <a:rPr lang="en-US" altLang="zh-CN" sz="1800" b="1" dirty="0">
                <a:latin typeface="WenQuanYi Micro Hei" panose="020B0606030804020204" charset="-122"/>
                <a:ea typeface="WenQuanYi Micro Hei" panose="020B0606030804020204" charset="-122"/>
                <a:cs typeface="WenQuanYi Micro Hei" panose="020B0606030804020204" charset="-122"/>
              </a:rPr>
              <a:t>优点</a:t>
            </a:r>
            <a:endParaRPr lang="en-US" altLang="zh-CN" sz="1800" b="1" dirty="0">
              <a:latin typeface="WenQuanYi Micro Hei" panose="020B0606030804020204" charset="-122"/>
              <a:ea typeface="WenQuanYi Micro Hei" panose="020B0606030804020204" charset="-122"/>
              <a:cs typeface="WenQuanYi Micro Hei" panose="020B0606030804020204" charset="-122"/>
            </a:endParaRPr>
          </a:p>
          <a:p>
            <a:r>
              <a:rPr lang="zh-CN" altLang="en-US" sz="1800" b="1" dirty="0">
                <a:latin typeface="WenQuanYi Micro Hei" panose="020B0606030804020204" charset="-122"/>
                <a:ea typeface="WenQuanYi Micro Hei" panose="020B0606030804020204" charset="-122"/>
                <a:cs typeface="WenQuanYi Micro Hei" panose="020B0606030804020204" charset="-122"/>
              </a:rPr>
              <a:t>a、数据的不可变性。里面给出的数据传输模型是在初始化阶段对数据进行实例化，这样的做法是能获益良多的。能够使得大量的MapReduce工作变得有迹可循，从而便于在不同阶段进行独立调试。</a:t>
            </a:r>
            <a:endParaRPr lang="zh-CN" altLang="en-US" sz="1800" b="1" dirty="0">
              <a:latin typeface="WenQuanYi Micro Hei" panose="020B0606030804020204" charset="-122"/>
              <a:ea typeface="WenQuanYi Micro Hei" panose="020B0606030804020204" charset="-122"/>
              <a:cs typeface="WenQuanYi Micro Hei" panose="020B0606030804020204" charset="-122"/>
            </a:endParaRPr>
          </a:p>
          <a:p>
            <a:endParaRPr lang="zh-CN" altLang="en-US" sz="1800" b="1" dirty="0">
              <a:latin typeface="WenQuanYi Micro Hei" panose="020B0606030804020204" charset="-122"/>
              <a:ea typeface="WenQuanYi Micro Hei" panose="020B0606030804020204" charset="-122"/>
              <a:cs typeface="WenQuanYi Micro Hei" panose="020B0606030804020204" charset="-122"/>
            </a:endParaRPr>
          </a:p>
          <a:p>
            <a:r>
              <a:rPr lang="zh-CN" altLang="en-US" sz="1800" b="1" dirty="0">
                <a:latin typeface="WenQuanYi Micro Hei" panose="020B0606030804020204" charset="-122"/>
                <a:ea typeface="WenQuanYi Micro Hei" panose="020B0606030804020204" charset="-122"/>
                <a:cs typeface="WenQuanYi Micro Hei" panose="020B0606030804020204" charset="-122"/>
              </a:rPr>
              <a:t> b、强调了数据的重新计算问题。在流处理中重新计算是个主要挑战，但是经常被忽视。比方说，某工作流的数据输出是由输入决定的，那么一旦代码发生改动，我们将不得不重新计算来检视变更的效度。什么情况下代码会改动呢？例如需求发生变更，计算字段需要调整或者程序发出错误，需要进行调试。</a:t>
            </a:r>
            <a:endParaRPr lang="zh-CN" altLang="en-US" sz="1800" b="1" dirty="0">
              <a:latin typeface="WenQuanYi Micro Hei" panose="020B0606030804020204" charset="-122"/>
              <a:ea typeface="WenQuanYi Micro Hei" panose="020B0606030804020204" charset="-122"/>
              <a:cs typeface="WenQuanYi Micro Hei" panose="020B0606030804020204" charset="-122"/>
            </a:endParaRPr>
          </a:p>
          <a:p>
            <a:endParaRPr lang="zh-CN" altLang="en-US" sz="1800" b="1" dirty="0">
              <a:latin typeface="WenQuanYi Micro Hei" panose="020B0606030804020204" charset="-122"/>
              <a:ea typeface="WenQuanYi Micro Hei" panose="020B0606030804020204" charset="-122"/>
              <a:cs typeface="WenQuanYi Micro Hei" panose="020B0606030804020204" charset="-122"/>
            </a:endParaRPr>
          </a:p>
          <a:p>
            <a:r>
              <a:rPr lang="zh-CN" altLang="en-US" sz="1800" b="1" dirty="0">
                <a:latin typeface="WenQuanYi Micro Hei" panose="020B0606030804020204" charset="-122"/>
                <a:ea typeface="WenQuanYi Micro Hei" panose="020B0606030804020204" charset="-122"/>
                <a:cs typeface="WenQuanYi Micro Hei" panose="020B0606030804020204" charset="-122"/>
              </a:rPr>
              <a:t>缺点：</a:t>
            </a:r>
            <a:endParaRPr lang="zh-CN" altLang="en-US" sz="1800" b="1" dirty="0">
              <a:latin typeface="WenQuanYi Micro Hei" panose="020B0606030804020204" charset="-122"/>
              <a:ea typeface="WenQuanYi Micro Hei" panose="020B0606030804020204" charset="-122"/>
              <a:cs typeface="WenQuanYi Micro Hei" panose="020B0606030804020204" charset="-122"/>
            </a:endParaRPr>
          </a:p>
          <a:p>
            <a:r>
              <a:rPr lang="zh-CN" altLang="en-US" sz="1800" b="1" dirty="0">
                <a:latin typeface="WenQuanYi Micro Hei" panose="020B0606030804020204" charset="-122"/>
                <a:ea typeface="WenQuanYi Micro Hei" panose="020B0606030804020204" charset="-122"/>
                <a:cs typeface="WenQuanYi Micro Hei" panose="020B0606030804020204" charset="-122"/>
              </a:rPr>
              <a:t>a、Jay Kreps认为Lambda包含固有的开发和运维的复杂性。Lambda需要将所有的算法实现两次，一次是为批处理系统，另一次是为实时系统，还要求查询得到的是两个系统结果的合并。</a:t>
            </a:r>
            <a:endParaRPr lang="en-US" altLang="zh-CN" sz="1800" b="1" dirty="0">
              <a:latin typeface="WenQuanYi Micro Hei" panose="020B0606030804020204" charset="-122"/>
              <a:ea typeface="WenQuanYi Micro Hei" panose="020B0606030804020204" charset="-122"/>
              <a:cs typeface="WenQuanYi Micro Hei" panose="020B06060308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87375" y="1016000"/>
            <a:ext cx="12844145" cy="5153025"/>
          </a:xfrm>
          <a:prstGeom prst="rect">
            <a:avLst/>
          </a:prstGeom>
        </p:spPr>
      </p:pic>
      <p:pic>
        <p:nvPicPr>
          <p:cNvPr id="4" name="Picture 3"/>
          <p:cNvPicPr>
            <a:picLocks noChangeAspect="1"/>
          </p:cNvPicPr>
          <p:nvPr/>
        </p:nvPicPr>
        <p:blipFill>
          <a:blip r:embed="rId2"/>
          <a:stretch>
            <a:fillRect/>
          </a:stretch>
        </p:blipFill>
        <p:spPr>
          <a:xfrm>
            <a:off x="10160" y="750570"/>
            <a:ext cx="10060305" cy="6238240"/>
          </a:xfrm>
          <a:prstGeom prst="rect">
            <a:avLst/>
          </a:prstGeom>
        </p:spPr>
      </p:pic>
      <p:sp>
        <p:nvSpPr>
          <p:cNvPr id="2" name="灯片编号占位符 1"/>
          <p:cNvSpPr>
            <a:spLocks noGrp="1"/>
          </p:cNvSpPr>
          <p:nvPr>
            <p:ph type="sldNum" sz="quarter" idx="10"/>
          </p:nvPr>
        </p:nvSpPr>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3" name="标题 3"/>
          <p:cNvSpPr>
            <a:spLocks noGrp="1"/>
          </p:cNvSpPr>
          <p:nvPr>
            <p:ph type="ctrTitle"/>
          </p:nvPr>
        </p:nvSpPr>
        <p:spPr>
          <a:xfrm>
            <a:off x="287784" y="180231"/>
            <a:ext cx="9649072" cy="835869"/>
          </a:xfrm>
        </p:spPr>
        <p:txBody>
          <a:bodyPr>
            <a:normAutofit/>
          </a:bodyPr>
          <a:lstStyle/>
          <a:p>
            <a:r>
              <a:rPr lang="en-US" altLang="en-US" dirty="0">
                <a:latin typeface="+mn-lt"/>
                <a:ea typeface="+mn-ea"/>
                <a:cs typeface="+mn-ea"/>
                <a:sym typeface="+mn-lt"/>
              </a:rPr>
              <a:t>5</a:t>
            </a:r>
            <a:r>
              <a:rPr lang="en-US" altLang="zh-CN" dirty="0">
                <a:latin typeface="+mn-lt"/>
                <a:ea typeface="+mn-ea"/>
                <a:cs typeface="+mn-ea"/>
                <a:sym typeface="+mn-lt"/>
              </a:rPr>
              <a:t>. </a:t>
            </a:r>
            <a:r>
              <a:rPr lang="en-US" altLang="en-US" dirty="0">
                <a:latin typeface="+mn-lt"/>
                <a:ea typeface="+mn-ea"/>
                <a:cs typeface="+mn-ea"/>
                <a:sym typeface="+mn-lt"/>
              </a:rPr>
              <a:t>Lamda Architecture Examples</a:t>
            </a:r>
            <a:endParaRPr lang="en-US" altLang="en-US" dirty="0">
              <a:latin typeface="+mn-lt"/>
              <a:ea typeface="+mn-ea"/>
              <a:cs typeface="+mn-ea"/>
              <a:sym typeface="+mn-lt"/>
            </a:endParaRPr>
          </a:p>
        </p:txBody>
      </p:sp>
      <p:sp>
        <p:nvSpPr>
          <p:cNvPr id="40" name="magnifying-glass_68213"/>
          <p:cNvSpPr>
            <a:spLocks noChangeAspect="1"/>
          </p:cNvSpPr>
          <p:nvPr/>
        </p:nvSpPr>
        <p:spPr bwMode="auto">
          <a:xfrm>
            <a:off x="1787274" y="4087528"/>
            <a:ext cx="609685" cy="60880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3" name="patch_340633"/>
          <p:cNvSpPr>
            <a:spLocks noChangeAspect="1"/>
          </p:cNvSpPr>
          <p:nvPr/>
        </p:nvSpPr>
        <p:spPr bwMode="auto">
          <a:xfrm>
            <a:off x="5530037" y="4031733"/>
            <a:ext cx="609685" cy="60879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609" h="606719">
                <a:moveTo>
                  <a:pt x="317659" y="386061"/>
                </a:moveTo>
                <a:cubicBezTo>
                  <a:pt x="325298" y="386061"/>
                  <a:pt x="331490" y="392253"/>
                  <a:pt x="331490" y="399892"/>
                </a:cubicBezTo>
                <a:cubicBezTo>
                  <a:pt x="331490" y="407531"/>
                  <a:pt x="325298" y="413723"/>
                  <a:pt x="317659" y="413723"/>
                </a:cubicBezTo>
                <a:cubicBezTo>
                  <a:pt x="310020" y="413723"/>
                  <a:pt x="303828" y="407531"/>
                  <a:pt x="303828" y="399892"/>
                </a:cubicBezTo>
                <a:cubicBezTo>
                  <a:pt x="303828" y="392253"/>
                  <a:pt x="310020" y="386061"/>
                  <a:pt x="317659" y="386061"/>
                </a:cubicBezTo>
                <a:close/>
                <a:moveTo>
                  <a:pt x="262442" y="330949"/>
                </a:moveTo>
                <a:cubicBezTo>
                  <a:pt x="270061" y="330949"/>
                  <a:pt x="276238" y="337126"/>
                  <a:pt x="276238" y="344745"/>
                </a:cubicBezTo>
                <a:cubicBezTo>
                  <a:pt x="276238" y="352364"/>
                  <a:pt x="270061" y="358541"/>
                  <a:pt x="262442" y="358541"/>
                </a:cubicBezTo>
                <a:cubicBezTo>
                  <a:pt x="254823" y="358541"/>
                  <a:pt x="248646" y="352364"/>
                  <a:pt x="248646" y="344745"/>
                </a:cubicBezTo>
                <a:cubicBezTo>
                  <a:pt x="248646" y="337126"/>
                  <a:pt x="254823" y="330949"/>
                  <a:pt x="262442" y="330949"/>
                </a:cubicBezTo>
                <a:close/>
                <a:moveTo>
                  <a:pt x="331455" y="317119"/>
                </a:moveTo>
                <a:cubicBezTo>
                  <a:pt x="339113" y="317119"/>
                  <a:pt x="345321" y="323296"/>
                  <a:pt x="345321" y="330915"/>
                </a:cubicBezTo>
                <a:cubicBezTo>
                  <a:pt x="345321" y="338534"/>
                  <a:pt x="339113" y="344711"/>
                  <a:pt x="331455" y="344711"/>
                </a:cubicBezTo>
                <a:cubicBezTo>
                  <a:pt x="323797" y="344711"/>
                  <a:pt x="317589" y="338534"/>
                  <a:pt x="317589" y="330915"/>
                </a:cubicBezTo>
                <a:cubicBezTo>
                  <a:pt x="317589" y="323296"/>
                  <a:pt x="323797" y="317119"/>
                  <a:pt x="331455" y="317119"/>
                </a:cubicBezTo>
                <a:close/>
                <a:moveTo>
                  <a:pt x="400503" y="303288"/>
                </a:moveTo>
                <a:cubicBezTo>
                  <a:pt x="408142" y="303288"/>
                  <a:pt x="414334" y="309480"/>
                  <a:pt x="414334" y="317119"/>
                </a:cubicBezTo>
                <a:cubicBezTo>
                  <a:pt x="414334" y="324758"/>
                  <a:pt x="408142" y="330950"/>
                  <a:pt x="400503" y="330950"/>
                </a:cubicBezTo>
                <a:cubicBezTo>
                  <a:pt x="392864" y="330950"/>
                  <a:pt x="386672" y="324758"/>
                  <a:pt x="386672" y="317119"/>
                </a:cubicBezTo>
                <a:cubicBezTo>
                  <a:pt x="386672" y="309480"/>
                  <a:pt x="392864" y="303288"/>
                  <a:pt x="400503" y="303288"/>
                </a:cubicBezTo>
                <a:close/>
                <a:moveTo>
                  <a:pt x="207189" y="275767"/>
                </a:moveTo>
                <a:cubicBezTo>
                  <a:pt x="214808" y="275767"/>
                  <a:pt x="220985" y="281928"/>
                  <a:pt x="220985" y="289528"/>
                </a:cubicBezTo>
                <a:cubicBezTo>
                  <a:pt x="220985" y="297128"/>
                  <a:pt x="214808" y="303289"/>
                  <a:pt x="207189" y="303289"/>
                </a:cubicBezTo>
                <a:cubicBezTo>
                  <a:pt x="199570" y="303289"/>
                  <a:pt x="193393" y="297128"/>
                  <a:pt x="193393" y="289528"/>
                </a:cubicBezTo>
                <a:cubicBezTo>
                  <a:pt x="193393" y="281928"/>
                  <a:pt x="199570" y="275767"/>
                  <a:pt x="207189" y="275767"/>
                </a:cubicBezTo>
                <a:close/>
                <a:moveTo>
                  <a:pt x="128420" y="266137"/>
                </a:moveTo>
                <a:cubicBezTo>
                  <a:pt x="131880" y="266137"/>
                  <a:pt x="135351" y="267514"/>
                  <a:pt x="138155" y="270269"/>
                </a:cubicBezTo>
                <a:lnTo>
                  <a:pt x="299696" y="431562"/>
                </a:lnTo>
                <a:cubicBezTo>
                  <a:pt x="305215" y="437072"/>
                  <a:pt x="305215" y="445337"/>
                  <a:pt x="299696" y="450846"/>
                </a:cubicBezTo>
                <a:cubicBezTo>
                  <a:pt x="294178" y="456445"/>
                  <a:pt x="285901" y="456445"/>
                  <a:pt x="280383" y="450846"/>
                </a:cubicBezTo>
                <a:lnTo>
                  <a:pt x="128454" y="299239"/>
                </a:lnTo>
                <a:lnTo>
                  <a:pt x="64905" y="362602"/>
                </a:lnTo>
                <a:cubicBezTo>
                  <a:pt x="15241" y="412278"/>
                  <a:pt x="15241" y="492258"/>
                  <a:pt x="64905" y="541846"/>
                </a:cubicBezTo>
                <a:cubicBezTo>
                  <a:pt x="114658" y="591523"/>
                  <a:pt x="194761" y="591523"/>
                  <a:pt x="244425" y="541846"/>
                </a:cubicBezTo>
                <a:lnTo>
                  <a:pt x="421186" y="365445"/>
                </a:lnTo>
                <a:cubicBezTo>
                  <a:pt x="426704" y="359847"/>
                  <a:pt x="434982" y="359847"/>
                  <a:pt x="440500" y="365445"/>
                </a:cubicBezTo>
                <a:cubicBezTo>
                  <a:pt x="446018" y="370955"/>
                  <a:pt x="446018" y="379220"/>
                  <a:pt x="440500" y="384729"/>
                </a:cubicBezTo>
                <a:lnTo>
                  <a:pt x="263739" y="561219"/>
                </a:lnTo>
                <a:cubicBezTo>
                  <a:pt x="233389" y="591523"/>
                  <a:pt x="194761" y="606719"/>
                  <a:pt x="154710" y="606719"/>
                </a:cubicBezTo>
                <a:cubicBezTo>
                  <a:pt x="114658" y="606719"/>
                  <a:pt x="75941" y="591523"/>
                  <a:pt x="45591" y="561219"/>
                </a:cubicBezTo>
                <a:cubicBezTo>
                  <a:pt x="-15198" y="501945"/>
                  <a:pt x="-15198" y="404013"/>
                  <a:pt x="45591" y="343317"/>
                </a:cubicBezTo>
                <a:lnTo>
                  <a:pt x="118752" y="270269"/>
                </a:lnTo>
                <a:cubicBezTo>
                  <a:pt x="121511" y="267514"/>
                  <a:pt x="124960" y="266137"/>
                  <a:pt x="128420" y="266137"/>
                </a:cubicBezTo>
                <a:close/>
                <a:moveTo>
                  <a:pt x="276202" y="262007"/>
                </a:moveTo>
                <a:cubicBezTo>
                  <a:pt x="283821" y="262007"/>
                  <a:pt x="289998" y="268168"/>
                  <a:pt x="289998" y="275768"/>
                </a:cubicBezTo>
                <a:cubicBezTo>
                  <a:pt x="289998" y="283368"/>
                  <a:pt x="283821" y="289529"/>
                  <a:pt x="276202" y="289529"/>
                </a:cubicBezTo>
                <a:cubicBezTo>
                  <a:pt x="268583" y="289529"/>
                  <a:pt x="262406" y="283368"/>
                  <a:pt x="262406" y="275768"/>
                </a:cubicBezTo>
                <a:cubicBezTo>
                  <a:pt x="262406" y="268168"/>
                  <a:pt x="268583" y="262007"/>
                  <a:pt x="276202" y="262007"/>
                </a:cubicBezTo>
                <a:close/>
                <a:moveTo>
                  <a:pt x="345286" y="248247"/>
                </a:moveTo>
                <a:cubicBezTo>
                  <a:pt x="352905" y="248247"/>
                  <a:pt x="359082" y="254408"/>
                  <a:pt x="359082" y="262008"/>
                </a:cubicBezTo>
                <a:cubicBezTo>
                  <a:pt x="359082" y="269608"/>
                  <a:pt x="352905" y="275769"/>
                  <a:pt x="345286" y="275769"/>
                </a:cubicBezTo>
                <a:cubicBezTo>
                  <a:pt x="337667" y="275769"/>
                  <a:pt x="331490" y="269608"/>
                  <a:pt x="331490" y="262008"/>
                </a:cubicBezTo>
                <a:cubicBezTo>
                  <a:pt x="331490" y="254408"/>
                  <a:pt x="337667" y="248247"/>
                  <a:pt x="345286" y="248247"/>
                </a:cubicBezTo>
                <a:close/>
                <a:moveTo>
                  <a:pt x="290033" y="193065"/>
                </a:moveTo>
                <a:cubicBezTo>
                  <a:pt x="297652" y="193065"/>
                  <a:pt x="303829" y="199226"/>
                  <a:pt x="303829" y="206826"/>
                </a:cubicBezTo>
                <a:cubicBezTo>
                  <a:pt x="303829" y="214426"/>
                  <a:pt x="297652" y="220587"/>
                  <a:pt x="290033" y="220587"/>
                </a:cubicBezTo>
                <a:cubicBezTo>
                  <a:pt x="282414" y="220587"/>
                  <a:pt x="276237" y="214426"/>
                  <a:pt x="276237" y="206826"/>
                </a:cubicBezTo>
                <a:cubicBezTo>
                  <a:pt x="276237" y="199226"/>
                  <a:pt x="282414" y="193065"/>
                  <a:pt x="290033" y="193065"/>
                </a:cubicBezTo>
                <a:close/>
                <a:moveTo>
                  <a:pt x="452431" y="0"/>
                </a:moveTo>
                <a:cubicBezTo>
                  <a:pt x="491971" y="0"/>
                  <a:pt x="531689" y="15173"/>
                  <a:pt x="562084" y="45520"/>
                </a:cubicBezTo>
                <a:cubicBezTo>
                  <a:pt x="622784" y="104792"/>
                  <a:pt x="622784" y="202719"/>
                  <a:pt x="562084" y="263324"/>
                </a:cubicBezTo>
                <a:lnTo>
                  <a:pt x="488834" y="336458"/>
                </a:lnTo>
                <a:cubicBezTo>
                  <a:pt x="486075" y="339213"/>
                  <a:pt x="483316" y="340546"/>
                  <a:pt x="479221" y="340546"/>
                </a:cubicBezTo>
                <a:cubicBezTo>
                  <a:pt x="476462" y="340546"/>
                  <a:pt x="472279" y="339213"/>
                  <a:pt x="469520" y="336458"/>
                </a:cubicBezTo>
                <a:lnTo>
                  <a:pt x="307979" y="175082"/>
                </a:lnTo>
                <a:cubicBezTo>
                  <a:pt x="302461" y="169573"/>
                  <a:pt x="302461" y="161309"/>
                  <a:pt x="307979" y="155799"/>
                </a:cubicBezTo>
                <a:cubicBezTo>
                  <a:pt x="313497" y="150290"/>
                  <a:pt x="321774" y="150290"/>
                  <a:pt x="327293" y="155799"/>
                </a:cubicBezTo>
                <a:lnTo>
                  <a:pt x="479221" y="307489"/>
                </a:lnTo>
                <a:lnTo>
                  <a:pt x="542681" y="244040"/>
                </a:lnTo>
                <a:cubicBezTo>
                  <a:pt x="592434" y="194455"/>
                  <a:pt x="592434" y="114478"/>
                  <a:pt x="542681" y="64803"/>
                </a:cubicBezTo>
                <a:cubicBezTo>
                  <a:pt x="493017" y="15217"/>
                  <a:pt x="412914" y="15217"/>
                  <a:pt x="363161" y="64803"/>
                </a:cubicBezTo>
                <a:lnTo>
                  <a:pt x="186489" y="241286"/>
                </a:lnTo>
                <a:cubicBezTo>
                  <a:pt x="180882" y="246795"/>
                  <a:pt x="172604" y="246795"/>
                  <a:pt x="167086" y="241286"/>
                </a:cubicBezTo>
                <a:cubicBezTo>
                  <a:pt x="161568" y="235776"/>
                  <a:pt x="161568" y="227512"/>
                  <a:pt x="167086" y="222002"/>
                </a:cubicBezTo>
                <a:lnTo>
                  <a:pt x="343847" y="45520"/>
                </a:lnTo>
                <a:cubicBezTo>
                  <a:pt x="373530" y="15173"/>
                  <a:pt x="412892" y="0"/>
                  <a:pt x="452431"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4" name="wrench-and-screwdriver-crossed_20446"/>
          <p:cNvSpPr>
            <a:spLocks noChangeAspect="1"/>
          </p:cNvSpPr>
          <p:nvPr/>
        </p:nvSpPr>
        <p:spPr bwMode="auto">
          <a:xfrm>
            <a:off x="7420607" y="4020291"/>
            <a:ext cx="609685" cy="527653"/>
          </a:xfrm>
          <a:custGeom>
            <a:avLst/>
            <a:gdLst>
              <a:gd name="connsiteX0" fmla="*/ 332857 w 607850"/>
              <a:gd name="connsiteY0" fmla="*/ 354309 h 526065"/>
              <a:gd name="connsiteX1" fmla="*/ 472224 w 607850"/>
              <a:gd name="connsiteY1" fmla="*/ 493605 h 526065"/>
              <a:gd name="connsiteX2" fmla="*/ 457617 w 607850"/>
              <a:gd name="connsiteY2" fmla="*/ 508000 h 526065"/>
              <a:gd name="connsiteX3" fmla="*/ 318250 w 607850"/>
              <a:gd name="connsiteY3" fmla="*/ 368845 h 526065"/>
              <a:gd name="connsiteX4" fmla="*/ 490668 w 607850"/>
              <a:gd name="connsiteY4" fmla="*/ 24357 h 526065"/>
              <a:gd name="connsiteX5" fmla="*/ 375293 w 607850"/>
              <a:gd name="connsiteY5" fmla="*/ 55158 h 526065"/>
              <a:gd name="connsiteX6" fmla="*/ 342900 w 607850"/>
              <a:gd name="connsiteY6" fmla="*/ 176042 h 526065"/>
              <a:gd name="connsiteX7" fmla="*/ 361742 w 607850"/>
              <a:gd name="connsiteY7" fmla="*/ 194858 h 526065"/>
              <a:gd name="connsiteX8" fmla="*/ 109955 w 607850"/>
              <a:gd name="connsiteY8" fmla="*/ 446292 h 526065"/>
              <a:gd name="connsiteX9" fmla="*/ 160803 w 607850"/>
              <a:gd name="connsiteY9" fmla="*/ 497068 h 526065"/>
              <a:gd name="connsiteX10" fmla="*/ 412590 w 607850"/>
              <a:gd name="connsiteY10" fmla="*/ 245634 h 526065"/>
              <a:gd name="connsiteX11" fmla="*/ 431432 w 607850"/>
              <a:gd name="connsiteY11" fmla="*/ 264450 h 526065"/>
              <a:gd name="connsiteX12" fmla="*/ 552485 w 607850"/>
              <a:gd name="connsiteY12" fmla="*/ 232103 h 526065"/>
              <a:gd name="connsiteX13" fmla="*/ 583330 w 607850"/>
              <a:gd name="connsiteY13" fmla="*/ 116889 h 526065"/>
              <a:gd name="connsiteX14" fmla="*/ 547323 w 607850"/>
              <a:gd name="connsiteY14" fmla="*/ 152974 h 526065"/>
              <a:gd name="connsiteX15" fmla="*/ 474149 w 607850"/>
              <a:gd name="connsiteY15" fmla="*/ 133385 h 526065"/>
              <a:gd name="connsiteX16" fmla="*/ 454532 w 607850"/>
              <a:gd name="connsiteY16" fmla="*/ 60313 h 526065"/>
              <a:gd name="connsiteX17" fmla="*/ 502412 w 607850"/>
              <a:gd name="connsiteY17" fmla="*/ 0 h 526065"/>
              <a:gd name="connsiteX18" fmla="*/ 523319 w 607850"/>
              <a:gd name="connsiteY18" fmla="*/ 20749 h 526065"/>
              <a:gd name="connsiteX19" fmla="*/ 477504 w 607850"/>
              <a:gd name="connsiteY19" fmla="*/ 66499 h 526065"/>
              <a:gd name="connsiteX20" fmla="*/ 490926 w 607850"/>
              <a:gd name="connsiteY20" fmla="*/ 116631 h 526065"/>
              <a:gd name="connsiteX21" fmla="*/ 541129 w 607850"/>
              <a:gd name="connsiteY21" fmla="*/ 130034 h 526065"/>
              <a:gd name="connsiteX22" fmla="*/ 586943 w 607850"/>
              <a:gd name="connsiteY22" fmla="*/ 84284 h 526065"/>
              <a:gd name="connsiteX23" fmla="*/ 607850 w 607850"/>
              <a:gd name="connsiteY23" fmla="*/ 105161 h 526065"/>
              <a:gd name="connsiteX24" fmla="*/ 569263 w 607850"/>
              <a:gd name="connsiteY24" fmla="*/ 248856 h 526065"/>
              <a:gd name="connsiteX25" fmla="*/ 425366 w 607850"/>
              <a:gd name="connsiteY25" fmla="*/ 287261 h 526065"/>
              <a:gd name="connsiteX26" fmla="*/ 412590 w 607850"/>
              <a:gd name="connsiteY26" fmla="*/ 274631 h 526065"/>
              <a:gd name="connsiteX27" fmla="*/ 160803 w 607850"/>
              <a:gd name="connsiteY27" fmla="*/ 526065 h 526065"/>
              <a:gd name="connsiteX28" fmla="*/ 80918 w 607850"/>
              <a:gd name="connsiteY28" fmla="*/ 446292 h 526065"/>
              <a:gd name="connsiteX29" fmla="*/ 203004 w 607850"/>
              <a:gd name="connsiteY29" fmla="*/ 324377 h 526065"/>
              <a:gd name="connsiteX30" fmla="*/ 0 w 607850"/>
              <a:gd name="connsiteY30" fmla="*/ 121657 h 526065"/>
              <a:gd name="connsiteX31" fmla="*/ 85305 w 607850"/>
              <a:gd name="connsiteY31" fmla="*/ 36471 h 526065"/>
              <a:gd name="connsiteX32" fmla="*/ 288309 w 607850"/>
              <a:gd name="connsiteY32" fmla="*/ 239191 h 526065"/>
              <a:gd name="connsiteX33" fmla="*/ 332704 w 607850"/>
              <a:gd name="connsiteY33" fmla="*/ 194858 h 526065"/>
              <a:gd name="connsiteX34" fmla="*/ 320057 w 607850"/>
              <a:gd name="connsiteY34" fmla="*/ 182099 h 526065"/>
              <a:gd name="connsiteX35" fmla="*/ 358515 w 607850"/>
              <a:gd name="connsiteY35" fmla="*/ 38405 h 5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850" h="526065">
                <a:moveTo>
                  <a:pt x="332857" y="354309"/>
                </a:moveTo>
                <a:lnTo>
                  <a:pt x="472224" y="493605"/>
                </a:lnTo>
                <a:lnTo>
                  <a:pt x="457617" y="508000"/>
                </a:lnTo>
                <a:lnTo>
                  <a:pt x="318250" y="368845"/>
                </a:lnTo>
                <a:close/>
                <a:moveTo>
                  <a:pt x="490668" y="24357"/>
                </a:moveTo>
                <a:lnTo>
                  <a:pt x="375293" y="55158"/>
                </a:lnTo>
                <a:lnTo>
                  <a:pt x="342900" y="176042"/>
                </a:lnTo>
                <a:lnTo>
                  <a:pt x="361742" y="194858"/>
                </a:lnTo>
                <a:lnTo>
                  <a:pt x="109955" y="446292"/>
                </a:lnTo>
                <a:lnTo>
                  <a:pt x="160803" y="497068"/>
                </a:lnTo>
                <a:lnTo>
                  <a:pt x="412590" y="245634"/>
                </a:lnTo>
                <a:lnTo>
                  <a:pt x="431432" y="264450"/>
                </a:lnTo>
                <a:lnTo>
                  <a:pt x="552485" y="232103"/>
                </a:lnTo>
                <a:lnTo>
                  <a:pt x="583330" y="116889"/>
                </a:lnTo>
                <a:lnTo>
                  <a:pt x="547323" y="152974"/>
                </a:lnTo>
                <a:lnTo>
                  <a:pt x="474149" y="133385"/>
                </a:lnTo>
                <a:lnTo>
                  <a:pt x="454532" y="60313"/>
                </a:lnTo>
                <a:close/>
                <a:moveTo>
                  <a:pt x="502412" y="0"/>
                </a:moveTo>
                <a:lnTo>
                  <a:pt x="523319" y="20749"/>
                </a:lnTo>
                <a:lnTo>
                  <a:pt x="477504" y="66499"/>
                </a:lnTo>
                <a:lnTo>
                  <a:pt x="490926" y="116631"/>
                </a:lnTo>
                <a:lnTo>
                  <a:pt x="541129" y="130034"/>
                </a:lnTo>
                <a:lnTo>
                  <a:pt x="586943" y="84284"/>
                </a:lnTo>
                <a:lnTo>
                  <a:pt x="607850" y="105161"/>
                </a:lnTo>
                <a:lnTo>
                  <a:pt x="569263" y="248856"/>
                </a:lnTo>
                <a:lnTo>
                  <a:pt x="425366" y="287261"/>
                </a:lnTo>
                <a:lnTo>
                  <a:pt x="412590" y="274631"/>
                </a:lnTo>
                <a:lnTo>
                  <a:pt x="160803" y="526065"/>
                </a:lnTo>
                <a:lnTo>
                  <a:pt x="80918" y="446292"/>
                </a:lnTo>
                <a:lnTo>
                  <a:pt x="203004" y="324377"/>
                </a:lnTo>
                <a:lnTo>
                  <a:pt x="0" y="121657"/>
                </a:lnTo>
                <a:lnTo>
                  <a:pt x="85305" y="36471"/>
                </a:lnTo>
                <a:lnTo>
                  <a:pt x="288309" y="239191"/>
                </a:lnTo>
                <a:lnTo>
                  <a:pt x="332704" y="194858"/>
                </a:lnTo>
                <a:lnTo>
                  <a:pt x="320057" y="182099"/>
                </a:lnTo>
                <a:lnTo>
                  <a:pt x="358515" y="38405"/>
                </a:lnTo>
                <a:close/>
              </a:path>
            </a:pathLst>
          </a:custGeom>
          <a:solidFill>
            <a:schemeClr val="bg1"/>
          </a:solidFill>
          <a:ln>
            <a:noFill/>
          </a:ln>
        </p:spPr>
        <p:txBody>
          <a:bodyPr/>
          <a:lstStyle/>
          <a:p>
            <a:endParaRPr lang="zh-CN" altLang="en-US">
              <a:latin typeface="+mn-lt"/>
              <a:ea typeface="+mn-ea"/>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504E6B97-142D-419E-9ED3-77D759E6E406}" type="slidenum">
              <a:rPr lang="zh-CN" altLang="en-US" smtClean="0">
                <a:latin typeface="+mn-lt"/>
                <a:cs typeface="+mn-ea"/>
                <a:sym typeface="+mn-lt"/>
              </a:rPr>
            </a:fld>
            <a:endParaRPr lang="zh-CN" altLang="en-US" dirty="0">
              <a:latin typeface="+mn-lt"/>
              <a:cs typeface="+mn-ea"/>
              <a:sym typeface="+mn-lt"/>
            </a:endParaRPr>
          </a:p>
        </p:txBody>
      </p:sp>
      <p:sp>
        <p:nvSpPr>
          <p:cNvPr id="3" name="标题 3"/>
          <p:cNvSpPr>
            <a:spLocks noGrp="1"/>
          </p:cNvSpPr>
          <p:nvPr>
            <p:ph type="ctrTitle"/>
          </p:nvPr>
        </p:nvSpPr>
        <p:spPr>
          <a:xfrm>
            <a:off x="287784" y="180231"/>
            <a:ext cx="9649072" cy="835869"/>
          </a:xfrm>
        </p:spPr>
        <p:txBody>
          <a:bodyPr>
            <a:normAutofit/>
          </a:bodyPr>
          <a:lstStyle/>
          <a:p>
            <a:r>
              <a:rPr lang="en-US" altLang="en-US" dirty="0">
                <a:latin typeface="+mn-lt"/>
                <a:ea typeface="+mn-ea"/>
                <a:cs typeface="+mn-ea"/>
                <a:sym typeface="+mn-lt"/>
              </a:rPr>
              <a:t>6</a:t>
            </a:r>
            <a:r>
              <a:rPr lang="en-US" altLang="zh-CN" dirty="0">
                <a:latin typeface="+mn-lt"/>
                <a:ea typeface="+mn-ea"/>
                <a:cs typeface="+mn-ea"/>
                <a:sym typeface="+mn-lt"/>
              </a:rPr>
              <a:t>. </a:t>
            </a:r>
            <a:r>
              <a:rPr lang="en-US" altLang="en-US" dirty="0">
                <a:latin typeface="+mn-lt"/>
                <a:ea typeface="+mn-ea"/>
                <a:cs typeface="+mn-ea"/>
                <a:sym typeface="+mn-lt"/>
              </a:rPr>
              <a:t>Lamda Architecture Examples</a:t>
            </a:r>
            <a:endParaRPr lang="en-US" altLang="en-US" dirty="0">
              <a:latin typeface="+mn-lt"/>
              <a:ea typeface="+mn-ea"/>
              <a:cs typeface="+mn-ea"/>
              <a:sym typeface="+mn-lt"/>
            </a:endParaRPr>
          </a:p>
        </p:txBody>
      </p:sp>
      <p:sp>
        <p:nvSpPr>
          <p:cNvPr id="40" name="magnifying-glass_68213"/>
          <p:cNvSpPr>
            <a:spLocks noChangeAspect="1"/>
          </p:cNvSpPr>
          <p:nvPr/>
        </p:nvSpPr>
        <p:spPr bwMode="auto">
          <a:xfrm>
            <a:off x="1787274" y="4087528"/>
            <a:ext cx="609685" cy="608801"/>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3" name="patch_340633"/>
          <p:cNvSpPr>
            <a:spLocks noChangeAspect="1"/>
          </p:cNvSpPr>
          <p:nvPr/>
        </p:nvSpPr>
        <p:spPr bwMode="auto">
          <a:xfrm>
            <a:off x="5530037" y="4031733"/>
            <a:ext cx="609685" cy="60879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609" h="606719">
                <a:moveTo>
                  <a:pt x="317659" y="386061"/>
                </a:moveTo>
                <a:cubicBezTo>
                  <a:pt x="325298" y="386061"/>
                  <a:pt x="331490" y="392253"/>
                  <a:pt x="331490" y="399892"/>
                </a:cubicBezTo>
                <a:cubicBezTo>
                  <a:pt x="331490" y="407531"/>
                  <a:pt x="325298" y="413723"/>
                  <a:pt x="317659" y="413723"/>
                </a:cubicBezTo>
                <a:cubicBezTo>
                  <a:pt x="310020" y="413723"/>
                  <a:pt x="303828" y="407531"/>
                  <a:pt x="303828" y="399892"/>
                </a:cubicBezTo>
                <a:cubicBezTo>
                  <a:pt x="303828" y="392253"/>
                  <a:pt x="310020" y="386061"/>
                  <a:pt x="317659" y="386061"/>
                </a:cubicBezTo>
                <a:close/>
                <a:moveTo>
                  <a:pt x="262442" y="330949"/>
                </a:moveTo>
                <a:cubicBezTo>
                  <a:pt x="270061" y="330949"/>
                  <a:pt x="276238" y="337126"/>
                  <a:pt x="276238" y="344745"/>
                </a:cubicBezTo>
                <a:cubicBezTo>
                  <a:pt x="276238" y="352364"/>
                  <a:pt x="270061" y="358541"/>
                  <a:pt x="262442" y="358541"/>
                </a:cubicBezTo>
                <a:cubicBezTo>
                  <a:pt x="254823" y="358541"/>
                  <a:pt x="248646" y="352364"/>
                  <a:pt x="248646" y="344745"/>
                </a:cubicBezTo>
                <a:cubicBezTo>
                  <a:pt x="248646" y="337126"/>
                  <a:pt x="254823" y="330949"/>
                  <a:pt x="262442" y="330949"/>
                </a:cubicBezTo>
                <a:close/>
                <a:moveTo>
                  <a:pt x="331455" y="317119"/>
                </a:moveTo>
                <a:cubicBezTo>
                  <a:pt x="339113" y="317119"/>
                  <a:pt x="345321" y="323296"/>
                  <a:pt x="345321" y="330915"/>
                </a:cubicBezTo>
                <a:cubicBezTo>
                  <a:pt x="345321" y="338534"/>
                  <a:pt x="339113" y="344711"/>
                  <a:pt x="331455" y="344711"/>
                </a:cubicBezTo>
                <a:cubicBezTo>
                  <a:pt x="323797" y="344711"/>
                  <a:pt x="317589" y="338534"/>
                  <a:pt x="317589" y="330915"/>
                </a:cubicBezTo>
                <a:cubicBezTo>
                  <a:pt x="317589" y="323296"/>
                  <a:pt x="323797" y="317119"/>
                  <a:pt x="331455" y="317119"/>
                </a:cubicBezTo>
                <a:close/>
                <a:moveTo>
                  <a:pt x="400503" y="303288"/>
                </a:moveTo>
                <a:cubicBezTo>
                  <a:pt x="408142" y="303288"/>
                  <a:pt x="414334" y="309480"/>
                  <a:pt x="414334" y="317119"/>
                </a:cubicBezTo>
                <a:cubicBezTo>
                  <a:pt x="414334" y="324758"/>
                  <a:pt x="408142" y="330950"/>
                  <a:pt x="400503" y="330950"/>
                </a:cubicBezTo>
                <a:cubicBezTo>
                  <a:pt x="392864" y="330950"/>
                  <a:pt x="386672" y="324758"/>
                  <a:pt x="386672" y="317119"/>
                </a:cubicBezTo>
                <a:cubicBezTo>
                  <a:pt x="386672" y="309480"/>
                  <a:pt x="392864" y="303288"/>
                  <a:pt x="400503" y="303288"/>
                </a:cubicBezTo>
                <a:close/>
                <a:moveTo>
                  <a:pt x="207189" y="275767"/>
                </a:moveTo>
                <a:cubicBezTo>
                  <a:pt x="214808" y="275767"/>
                  <a:pt x="220985" y="281928"/>
                  <a:pt x="220985" y="289528"/>
                </a:cubicBezTo>
                <a:cubicBezTo>
                  <a:pt x="220985" y="297128"/>
                  <a:pt x="214808" y="303289"/>
                  <a:pt x="207189" y="303289"/>
                </a:cubicBezTo>
                <a:cubicBezTo>
                  <a:pt x="199570" y="303289"/>
                  <a:pt x="193393" y="297128"/>
                  <a:pt x="193393" y="289528"/>
                </a:cubicBezTo>
                <a:cubicBezTo>
                  <a:pt x="193393" y="281928"/>
                  <a:pt x="199570" y="275767"/>
                  <a:pt x="207189" y="275767"/>
                </a:cubicBezTo>
                <a:close/>
                <a:moveTo>
                  <a:pt x="128420" y="266137"/>
                </a:moveTo>
                <a:cubicBezTo>
                  <a:pt x="131880" y="266137"/>
                  <a:pt x="135351" y="267514"/>
                  <a:pt x="138155" y="270269"/>
                </a:cubicBezTo>
                <a:lnTo>
                  <a:pt x="299696" y="431562"/>
                </a:lnTo>
                <a:cubicBezTo>
                  <a:pt x="305215" y="437072"/>
                  <a:pt x="305215" y="445337"/>
                  <a:pt x="299696" y="450846"/>
                </a:cubicBezTo>
                <a:cubicBezTo>
                  <a:pt x="294178" y="456445"/>
                  <a:pt x="285901" y="456445"/>
                  <a:pt x="280383" y="450846"/>
                </a:cubicBezTo>
                <a:lnTo>
                  <a:pt x="128454" y="299239"/>
                </a:lnTo>
                <a:lnTo>
                  <a:pt x="64905" y="362602"/>
                </a:lnTo>
                <a:cubicBezTo>
                  <a:pt x="15241" y="412278"/>
                  <a:pt x="15241" y="492258"/>
                  <a:pt x="64905" y="541846"/>
                </a:cubicBezTo>
                <a:cubicBezTo>
                  <a:pt x="114658" y="591523"/>
                  <a:pt x="194761" y="591523"/>
                  <a:pt x="244425" y="541846"/>
                </a:cubicBezTo>
                <a:lnTo>
                  <a:pt x="421186" y="365445"/>
                </a:lnTo>
                <a:cubicBezTo>
                  <a:pt x="426704" y="359847"/>
                  <a:pt x="434982" y="359847"/>
                  <a:pt x="440500" y="365445"/>
                </a:cubicBezTo>
                <a:cubicBezTo>
                  <a:pt x="446018" y="370955"/>
                  <a:pt x="446018" y="379220"/>
                  <a:pt x="440500" y="384729"/>
                </a:cubicBezTo>
                <a:lnTo>
                  <a:pt x="263739" y="561219"/>
                </a:lnTo>
                <a:cubicBezTo>
                  <a:pt x="233389" y="591523"/>
                  <a:pt x="194761" y="606719"/>
                  <a:pt x="154710" y="606719"/>
                </a:cubicBezTo>
                <a:cubicBezTo>
                  <a:pt x="114658" y="606719"/>
                  <a:pt x="75941" y="591523"/>
                  <a:pt x="45591" y="561219"/>
                </a:cubicBezTo>
                <a:cubicBezTo>
                  <a:pt x="-15198" y="501945"/>
                  <a:pt x="-15198" y="404013"/>
                  <a:pt x="45591" y="343317"/>
                </a:cubicBezTo>
                <a:lnTo>
                  <a:pt x="118752" y="270269"/>
                </a:lnTo>
                <a:cubicBezTo>
                  <a:pt x="121511" y="267514"/>
                  <a:pt x="124960" y="266137"/>
                  <a:pt x="128420" y="266137"/>
                </a:cubicBezTo>
                <a:close/>
                <a:moveTo>
                  <a:pt x="276202" y="262007"/>
                </a:moveTo>
                <a:cubicBezTo>
                  <a:pt x="283821" y="262007"/>
                  <a:pt x="289998" y="268168"/>
                  <a:pt x="289998" y="275768"/>
                </a:cubicBezTo>
                <a:cubicBezTo>
                  <a:pt x="289998" y="283368"/>
                  <a:pt x="283821" y="289529"/>
                  <a:pt x="276202" y="289529"/>
                </a:cubicBezTo>
                <a:cubicBezTo>
                  <a:pt x="268583" y="289529"/>
                  <a:pt x="262406" y="283368"/>
                  <a:pt x="262406" y="275768"/>
                </a:cubicBezTo>
                <a:cubicBezTo>
                  <a:pt x="262406" y="268168"/>
                  <a:pt x="268583" y="262007"/>
                  <a:pt x="276202" y="262007"/>
                </a:cubicBezTo>
                <a:close/>
                <a:moveTo>
                  <a:pt x="345286" y="248247"/>
                </a:moveTo>
                <a:cubicBezTo>
                  <a:pt x="352905" y="248247"/>
                  <a:pt x="359082" y="254408"/>
                  <a:pt x="359082" y="262008"/>
                </a:cubicBezTo>
                <a:cubicBezTo>
                  <a:pt x="359082" y="269608"/>
                  <a:pt x="352905" y="275769"/>
                  <a:pt x="345286" y="275769"/>
                </a:cubicBezTo>
                <a:cubicBezTo>
                  <a:pt x="337667" y="275769"/>
                  <a:pt x="331490" y="269608"/>
                  <a:pt x="331490" y="262008"/>
                </a:cubicBezTo>
                <a:cubicBezTo>
                  <a:pt x="331490" y="254408"/>
                  <a:pt x="337667" y="248247"/>
                  <a:pt x="345286" y="248247"/>
                </a:cubicBezTo>
                <a:close/>
                <a:moveTo>
                  <a:pt x="290033" y="193065"/>
                </a:moveTo>
                <a:cubicBezTo>
                  <a:pt x="297652" y="193065"/>
                  <a:pt x="303829" y="199226"/>
                  <a:pt x="303829" y="206826"/>
                </a:cubicBezTo>
                <a:cubicBezTo>
                  <a:pt x="303829" y="214426"/>
                  <a:pt x="297652" y="220587"/>
                  <a:pt x="290033" y="220587"/>
                </a:cubicBezTo>
                <a:cubicBezTo>
                  <a:pt x="282414" y="220587"/>
                  <a:pt x="276237" y="214426"/>
                  <a:pt x="276237" y="206826"/>
                </a:cubicBezTo>
                <a:cubicBezTo>
                  <a:pt x="276237" y="199226"/>
                  <a:pt x="282414" y="193065"/>
                  <a:pt x="290033" y="193065"/>
                </a:cubicBezTo>
                <a:close/>
                <a:moveTo>
                  <a:pt x="452431" y="0"/>
                </a:moveTo>
                <a:cubicBezTo>
                  <a:pt x="491971" y="0"/>
                  <a:pt x="531689" y="15173"/>
                  <a:pt x="562084" y="45520"/>
                </a:cubicBezTo>
                <a:cubicBezTo>
                  <a:pt x="622784" y="104792"/>
                  <a:pt x="622784" y="202719"/>
                  <a:pt x="562084" y="263324"/>
                </a:cubicBezTo>
                <a:lnTo>
                  <a:pt x="488834" y="336458"/>
                </a:lnTo>
                <a:cubicBezTo>
                  <a:pt x="486075" y="339213"/>
                  <a:pt x="483316" y="340546"/>
                  <a:pt x="479221" y="340546"/>
                </a:cubicBezTo>
                <a:cubicBezTo>
                  <a:pt x="476462" y="340546"/>
                  <a:pt x="472279" y="339213"/>
                  <a:pt x="469520" y="336458"/>
                </a:cubicBezTo>
                <a:lnTo>
                  <a:pt x="307979" y="175082"/>
                </a:lnTo>
                <a:cubicBezTo>
                  <a:pt x="302461" y="169573"/>
                  <a:pt x="302461" y="161309"/>
                  <a:pt x="307979" y="155799"/>
                </a:cubicBezTo>
                <a:cubicBezTo>
                  <a:pt x="313497" y="150290"/>
                  <a:pt x="321774" y="150290"/>
                  <a:pt x="327293" y="155799"/>
                </a:cubicBezTo>
                <a:lnTo>
                  <a:pt x="479221" y="307489"/>
                </a:lnTo>
                <a:lnTo>
                  <a:pt x="542681" y="244040"/>
                </a:lnTo>
                <a:cubicBezTo>
                  <a:pt x="592434" y="194455"/>
                  <a:pt x="592434" y="114478"/>
                  <a:pt x="542681" y="64803"/>
                </a:cubicBezTo>
                <a:cubicBezTo>
                  <a:pt x="493017" y="15217"/>
                  <a:pt x="412914" y="15217"/>
                  <a:pt x="363161" y="64803"/>
                </a:cubicBezTo>
                <a:lnTo>
                  <a:pt x="186489" y="241286"/>
                </a:lnTo>
                <a:cubicBezTo>
                  <a:pt x="180882" y="246795"/>
                  <a:pt x="172604" y="246795"/>
                  <a:pt x="167086" y="241286"/>
                </a:cubicBezTo>
                <a:cubicBezTo>
                  <a:pt x="161568" y="235776"/>
                  <a:pt x="161568" y="227512"/>
                  <a:pt x="167086" y="222002"/>
                </a:cubicBezTo>
                <a:lnTo>
                  <a:pt x="343847" y="45520"/>
                </a:lnTo>
                <a:cubicBezTo>
                  <a:pt x="373530" y="15173"/>
                  <a:pt x="412892" y="0"/>
                  <a:pt x="452431" y="0"/>
                </a:cubicBezTo>
                <a:close/>
              </a:path>
            </a:pathLst>
          </a:custGeom>
          <a:solidFill>
            <a:schemeClr val="bg1"/>
          </a:solidFill>
          <a:ln>
            <a:noFill/>
          </a:ln>
        </p:spPr>
        <p:txBody>
          <a:bodyPr/>
          <a:lstStyle/>
          <a:p>
            <a:endParaRPr lang="zh-CN" altLang="en-US">
              <a:latin typeface="+mn-lt"/>
              <a:ea typeface="+mn-ea"/>
              <a:cs typeface="+mn-ea"/>
              <a:sym typeface="+mn-lt"/>
            </a:endParaRPr>
          </a:p>
        </p:txBody>
      </p:sp>
      <p:sp>
        <p:nvSpPr>
          <p:cNvPr id="44" name="wrench-and-screwdriver-crossed_20446"/>
          <p:cNvSpPr>
            <a:spLocks noChangeAspect="1"/>
          </p:cNvSpPr>
          <p:nvPr/>
        </p:nvSpPr>
        <p:spPr bwMode="auto">
          <a:xfrm>
            <a:off x="7420607" y="4020291"/>
            <a:ext cx="609685" cy="527653"/>
          </a:xfrm>
          <a:custGeom>
            <a:avLst/>
            <a:gdLst>
              <a:gd name="connsiteX0" fmla="*/ 332857 w 607850"/>
              <a:gd name="connsiteY0" fmla="*/ 354309 h 526065"/>
              <a:gd name="connsiteX1" fmla="*/ 472224 w 607850"/>
              <a:gd name="connsiteY1" fmla="*/ 493605 h 526065"/>
              <a:gd name="connsiteX2" fmla="*/ 457617 w 607850"/>
              <a:gd name="connsiteY2" fmla="*/ 508000 h 526065"/>
              <a:gd name="connsiteX3" fmla="*/ 318250 w 607850"/>
              <a:gd name="connsiteY3" fmla="*/ 368845 h 526065"/>
              <a:gd name="connsiteX4" fmla="*/ 490668 w 607850"/>
              <a:gd name="connsiteY4" fmla="*/ 24357 h 526065"/>
              <a:gd name="connsiteX5" fmla="*/ 375293 w 607850"/>
              <a:gd name="connsiteY5" fmla="*/ 55158 h 526065"/>
              <a:gd name="connsiteX6" fmla="*/ 342900 w 607850"/>
              <a:gd name="connsiteY6" fmla="*/ 176042 h 526065"/>
              <a:gd name="connsiteX7" fmla="*/ 361742 w 607850"/>
              <a:gd name="connsiteY7" fmla="*/ 194858 h 526065"/>
              <a:gd name="connsiteX8" fmla="*/ 109955 w 607850"/>
              <a:gd name="connsiteY8" fmla="*/ 446292 h 526065"/>
              <a:gd name="connsiteX9" fmla="*/ 160803 w 607850"/>
              <a:gd name="connsiteY9" fmla="*/ 497068 h 526065"/>
              <a:gd name="connsiteX10" fmla="*/ 412590 w 607850"/>
              <a:gd name="connsiteY10" fmla="*/ 245634 h 526065"/>
              <a:gd name="connsiteX11" fmla="*/ 431432 w 607850"/>
              <a:gd name="connsiteY11" fmla="*/ 264450 h 526065"/>
              <a:gd name="connsiteX12" fmla="*/ 552485 w 607850"/>
              <a:gd name="connsiteY12" fmla="*/ 232103 h 526065"/>
              <a:gd name="connsiteX13" fmla="*/ 583330 w 607850"/>
              <a:gd name="connsiteY13" fmla="*/ 116889 h 526065"/>
              <a:gd name="connsiteX14" fmla="*/ 547323 w 607850"/>
              <a:gd name="connsiteY14" fmla="*/ 152974 h 526065"/>
              <a:gd name="connsiteX15" fmla="*/ 474149 w 607850"/>
              <a:gd name="connsiteY15" fmla="*/ 133385 h 526065"/>
              <a:gd name="connsiteX16" fmla="*/ 454532 w 607850"/>
              <a:gd name="connsiteY16" fmla="*/ 60313 h 526065"/>
              <a:gd name="connsiteX17" fmla="*/ 502412 w 607850"/>
              <a:gd name="connsiteY17" fmla="*/ 0 h 526065"/>
              <a:gd name="connsiteX18" fmla="*/ 523319 w 607850"/>
              <a:gd name="connsiteY18" fmla="*/ 20749 h 526065"/>
              <a:gd name="connsiteX19" fmla="*/ 477504 w 607850"/>
              <a:gd name="connsiteY19" fmla="*/ 66499 h 526065"/>
              <a:gd name="connsiteX20" fmla="*/ 490926 w 607850"/>
              <a:gd name="connsiteY20" fmla="*/ 116631 h 526065"/>
              <a:gd name="connsiteX21" fmla="*/ 541129 w 607850"/>
              <a:gd name="connsiteY21" fmla="*/ 130034 h 526065"/>
              <a:gd name="connsiteX22" fmla="*/ 586943 w 607850"/>
              <a:gd name="connsiteY22" fmla="*/ 84284 h 526065"/>
              <a:gd name="connsiteX23" fmla="*/ 607850 w 607850"/>
              <a:gd name="connsiteY23" fmla="*/ 105161 h 526065"/>
              <a:gd name="connsiteX24" fmla="*/ 569263 w 607850"/>
              <a:gd name="connsiteY24" fmla="*/ 248856 h 526065"/>
              <a:gd name="connsiteX25" fmla="*/ 425366 w 607850"/>
              <a:gd name="connsiteY25" fmla="*/ 287261 h 526065"/>
              <a:gd name="connsiteX26" fmla="*/ 412590 w 607850"/>
              <a:gd name="connsiteY26" fmla="*/ 274631 h 526065"/>
              <a:gd name="connsiteX27" fmla="*/ 160803 w 607850"/>
              <a:gd name="connsiteY27" fmla="*/ 526065 h 526065"/>
              <a:gd name="connsiteX28" fmla="*/ 80918 w 607850"/>
              <a:gd name="connsiteY28" fmla="*/ 446292 h 526065"/>
              <a:gd name="connsiteX29" fmla="*/ 203004 w 607850"/>
              <a:gd name="connsiteY29" fmla="*/ 324377 h 526065"/>
              <a:gd name="connsiteX30" fmla="*/ 0 w 607850"/>
              <a:gd name="connsiteY30" fmla="*/ 121657 h 526065"/>
              <a:gd name="connsiteX31" fmla="*/ 85305 w 607850"/>
              <a:gd name="connsiteY31" fmla="*/ 36471 h 526065"/>
              <a:gd name="connsiteX32" fmla="*/ 288309 w 607850"/>
              <a:gd name="connsiteY32" fmla="*/ 239191 h 526065"/>
              <a:gd name="connsiteX33" fmla="*/ 332704 w 607850"/>
              <a:gd name="connsiteY33" fmla="*/ 194858 h 526065"/>
              <a:gd name="connsiteX34" fmla="*/ 320057 w 607850"/>
              <a:gd name="connsiteY34" fmla="*/ 182099 h 526065"/>
              <a:gd name="connsiteX35" fmla="*/ 358515 w 607850"/>
              <a:gd name="connsiteY35" fmla="*/ 38405 h 5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850" h="526065">
                <a:moveTo>
                  <a:pt x="332857" y="354309"/>
                </a:moveTo>
                <a:lnTo>
                  <a:pt x="472224" y="493605"/>
                </a:lnTo>
                <a:lnTo>
                  <a:pt x="457617" y="508000"/>
                </a:lnTo>
                <a:lnTo>
                  <a:pt x="318250" y="368845"/>
                </a:lnTo>
                <a:close/>
                <a:moveTo>
                  <a:pt x="490668" y="24357"/>
                </a:moveTo>
                <a:lnTo>
                  <a:pt x="375293" y="55158"/>
                </a:lnTo>
                <a:lnTo>
                  <a:pt x="342900" y="176042"/>
                </a:lnTo>
                <a:lnTo>
                  <a:pt x="361742" y="194858"/>
                </a:lnTo>
                <a:lnTo>
                  <a:pt x="109955" y="446292"/>
                </a:lnTo>
                <a:lnTo>
                  <a:pt x="160803" y="497068"/>
                </a:lnTo>
                <a:lnTo>
                  <a:pt x="412590" y="245634"/>
                </a:lnTo>
                <a:lnTo>
                  <a:pt x="431432" y="264450"/>
                </a:lnTo>
                <a:lnTo>
                  <a:pt x="552485" y="232103"/>
                </a:lnTo>
                <a:lnTo>
                  <a:pt x="583330" y="116889"/>
                </a:lnTo>
                <a:lnTo>
                  <a:pt x="547323" y="152974"/>
                </a:lnTo>
                <a:lnTo>
                  <a:pt x="474149" y="133385"/>
                </a:lnTo>
                <a:lnTo>
                  <a:pt x="454532" y="60313"/>
                </a:lnTo>
                <a:close/>
                <a:moveTo>
                  <a:pt x="502412" y="0"/>
                </a:moveTo>
                <a:lnTo>
                  <a:pt x="523319" y="20749"/>
                </a:lnTo>
                <a:lnTo>
                  <a:pt x="477504" y="66499"/>
                </a:lnTo>
                <a:lnTo>
                  <a:pt x="490926" y="116631"/>
                </a:lnTo>
                <a:lnTo>
                  <a:pt x="541129" y="130034"/>
                </a:lnTo>
                <a:lnTo>
                  <a:pt x="586943" y="84284"/>
                </a:lnTo>
                <a:lnTo>
                  <a:pt x="607850" y="105161"/>
                </a:lnTo>
                <a:lnTo>
                  <a:pt x="569263" y="248856"/>
                </a:lnTo>
                <a:lnTo>
                  <a:pt x="425366" y="287261"/>
                </a:lnTo>
                <a:lnTo>
                  <a:pt x="412590" y="274631"/>
                </a:lnTo>
                <a:lnTo>
                  <a:pt x="160803" y="526065"/>
                </a:lnTo>
                <a:lnTo>
                  <a:pt x="80918" y="446292"/>
                </a:lnTo>
                <a:lnTo>
                  <a:pt x="203004" y="324377"/>
                </a:lnTo>
                <a:lnTo>
                  <a:pt x="0" y="121657"/>
                </a:lnTo>
                <a:lnTo>
                  <a:pt x="85305" y="36471"/>
                </a:lnTo>
                <a:lnTo>
                  <a:pt x="288309" y="239191"/>
                </a:lnTo>
                <a:lnTo>
                  <a:pt x="332704" y="194858"/>
                </a:lnTo>
                <a:lnTo>
                  <a:pt x="320057" y="182099"/>
                </a:lnTo>
                <a:lnTo>
                  <a:pt x="358515" y="38405"/>
                </a:lnTo>
                <a:close/>
              </a:path>
            </a:pathLst>
          </a:custGeom>
          <a:solidFill>
            <a:schemeClr val="bg1"/>
          </a:solidFill>
          <a:ln>
            <a:noFill/>
          </a:ln>
        </p:spPr>
        <p:txBody>
          <a:bodyPr/>
          <a:lstStyle/>
          <a:p>
            <a:endParaRPr lang="zh-CN" altLang="en-US">
              <a:latin typeface="+mn-lt"/>
              <a:ea typeface="+mn-ea"/>
              <a:cs typeface="+mn-ea"/>
              <a:sym typeface="+mn-lt"/>
            </a:endParaRPr>
          </a:p>
        </p:txBody>
      </p:sp>
      <p:pic>
        <p:nvPicPr>
          <p:cNvPr id="4" name="Picture 3"/>
          <p:cNvPicPr>
            <a:picLocks noChangeAspect="1"/>
          </p:cNvPicPr>
          <p:nvPr/>
        </p:nvPicPr>
        <p:blipFill>
          <a:blip r:embed="rId1"/>
          <a:stretch>
            <a:fillRect/>
          </a:stretch>
        </p:blipFill>
        <p:spPr>
          <a:xfrm>
            <a:off x="-212725" y="1380490"/>
            <a:ext cx="10650220" cy="5106670"/>
          </a:xfrm>
          <a:prstGeom prst="rect">
            <a:avLst/>
          </a:prstGeom>
        </p:spPr>
      </p:pic>
    </p:spTree>
  </p:cSld>
  <p:clrMapOvr>
    <a:masterClrMapping/>
  </p:clrMapOvr>
</p:sld>
</file>

<file path=ppt/tags/tag1.xml><?xml version="1.0" encoding="utf-8"?>
<p:tagLst xmlns:p="http://schemas.openxmlformats.org/presentationml/2006/main">
  <p:tag name="PA" val="v5.2.3"/>
</p:tagLst>
</file>

<file path=ppt/tags/tag2.xml><?xml version="1.0" encoding="utf-8"?>
<p:tagLst xmlns:p="http://schemas.openxmlformats.org/presentationml/2006/main">
  <p:tag name="PA" val="v5.2.3"/>
</p:tagLst>
</file>

<file path=ppt/theme/theme1.xml><?xml version="1.0" encoding="utf-8"?>
<a:theme xmlns:a="http://schemas.openxmlformats.org/drawingml/2006/main" name="民生PPT模板">
  <a:themeElements>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fontScheme name="zcupxmt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A000120140530A88PPBG</Template>
  <TotalTime>0</TotalTime>
  <Words>5291</Words>
  <Application>WPS Presentation</Application>
  <PresentationFormat>自定义</PresentationFormat>
  <Paragraphs>212</Paragraphs>
  <Slides>25</Slides>
  <Notes>12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SimSun</vt:lpstr>
      <vt:lpstr>Wingdings</vt:lpstr>
      <vt:lpstr>Calibri</vt:lpstr>
      <vt:lpstr>DejaVu Sans</vt:lpstr>
      <vt:lpstr>文泉驿微米黑</vt:lpstr>
      <vt:lpstr>Gill Sans MT</vt:lpstr>
      <vt:lpstr>FreeSans</vt:lpstr>
      <vt:lpstr>方正兰亭黑简体</vt:lpstr>
      <vt:lpstr>方正兰亭纤黑简体</vt:lpstr>
      <vt:lpstr>WenQuanYi Micro Hei</vt:lpstr>
      <vt:lpstr>Helvetica</vt:lpstr>
      <vt:lpstr>Microsoft YaHei</vt:lpstr>
      <vt:lpstr>微软雅黑</vt:lpstr>
      <vt:lpstr>Arial Unicode MS</vt:lpstr>
      <vt:lpstr>Abyssinica SIL</vt:lpstr>
      <vt:lpstr>Garuda</vt:lpstr>
      <vt:lpstr>民生PPT模板</vt:lpstr>
      <vt:lpstr>Kafka日志存储设计</vt:lpstr>
      <vt:lpstr>主要内容</vt:lpstr>
      <vt:lpstr>1</vt:lpstr>
      <vt:lpstr>1. Data Flow Graphs</vt:lpstr>
      <vt:lpstr>2. 为什么在流式处理里需要Log</vt:lpstr>
      <vt:lpstr>3. Lamda Architecture</vt:lpstr>
      <vt:lpstr>4. Lamda Architecture优缺点</vt:lpstr>
      <vt:lpstr>5. Lamda Architecture Examples</vt:lpstr>
      <vt:lpstr>6. Lamda Architecture Examples</vt:lpstr>
      <vt:lpstr>7. Lamda Architecture Examples</vt:lpstr>
      <vt:lpstr>8. An Alternative</vt:lpstr>
      <vt:lpstr>9. Stateful Real-Time Processing</vt:lpstr>
      <vt:lpstr>10. Log Compaction</vt:lpstr>
      <vt:lpstr>2</vt:lpstr>
      <vt:lpstr>1. Kafka名词介绍</vt:lpstr>
      <vt:lpstr>2. Topic中Partition存储分布</vt:lpstr>
      <vt:lpstr>3. Partition中文件存储</vt:lpstr>
      <vt:lpstr>4. Log Segment</vt:lpstr>
      <vt:lpstr>5. Log Segment里内容查看</vt:lpstr>
      <vt:lpstr>6. Log Segment里内容查看</vt:lpstr>
      <vt:lpstr>7. 偏移量索引文件</vt:lpstr>
      <vt:lpstr>7. 时间戳索引文件</vt:lpstr>
      <vt:lpstr>8. 如何通过offset查找message</vt:lpstr>
      <vt:lpstr>9. 如何通过时间戳查找message</vt:lpstr>
      <vt:lpstr>谢谢！</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Meilin Yin</dc:creator>
  <cp:lastModifiedBy>xiangli</cp:lastModifiedBy>
  <cp:revision>912</cp:revision>
  <dcterms:created xsi:type="dcterms:W3CDTF">2019-07-17T09:10:59Z</dcterms:created>
  <dcterms:modified xsi:type="dcterms:W3CDTF">2019-07-17T09:10:59Z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